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58" r:id="rId6"/>
    <p:sldId id="311" r:id="rId7"/>
    <p:sldId id="262" r:id="rId8"/>
    <p:sldId id="307" r:id="rId9"/>
    <p:sldId id="310" r:id="rId10"/>
    <p:sldId id="301" r:id="rId11"/>
    <p:sldId id="30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59F0A7-7270-4373-9564-0FF40B0B6EAC}" v="15" dt="2024-07-14T16:32:59.3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Cooper" userId="1ca0590d-00c5-4edb-9a3e-aa34dd2fd2c0" providerId="ADAL" clId="{AD32EBA5-72C8-4CEB-9DE3-86C2D9CC2614}"/>
    <pc:docChg chg="modSld">
      <pc:chgData name="Claire Cooper" userId="1ca0590d-00c5-4edb-9a3e-aa34dd2fd2c0" providerId="ADAL" clId="{AD32EBA5-72C8-4CEB-9DE3-86C2D9CC2614}" dt="2024-06-13T09:57:28.673" v="8"/>
      <pc:docMkLst>
        <pc:docMk/>
      </pc:docMkLst>
      <pc:sldChg chg="addSp modSp mod">
        <pc:chgData name="Claire Cooper" userId="1ca0590d-00c5-4edb-9a3e-aa34dd2fd2c0" providerId="ADAL" clId="{AD32EBA5-72C8-4CEB-9DE3-86C2D9CC2614}" dt="2024-06-13T09:57:28.673" v="8"/>
        <pc:sldMkLst>
          <pc:docMk/>
          <pc:sldMk cId="618701382" sldId="256"/>
        </pc:sldMkLst>
        <pc:picChg chg="add mod">
          <ac:chgData name="Claire Cooper" userId="1ca0590d-00c5-4edb-9a3e-aa34dd2fd2c0" providerId="ADAL" clId="{AD32EBA5-72C8-4CEB-9DE3-86C2D9CC2614}" dt="2024-06-13T09:57:28.673" v="8"/>
          <ac:picMkLst>
            <pc:docMk/>
            <pc:sldMk cId="618701382" sldId="256"/>
            <ac:picMk id="3" creationId="{6EBB295B-E933-4004-BB1E-A2C2940CFB8C}"/>
          </ac:picMkLst>
        </pc:picChg>
        <pc:picChg chg="mod">
          <ac:chgData name="Claire Cooper" userId="1ca0590d-00c5-4edb-9a3e-aa34dd2fd2c0" providerId="ADAL" clId="{AD32EBA5-72C8-4CEB-9DE3-86C2D9CC2614}" dt="2024-06-13T09:56:58.541" v="1"/>
          <ac:picMkLst>
            <pc:docMk/>
            <pc:sldMk cId="618701382" sldId="256"/>
            <ac:picMk id="8" creationId="{9FE2E2B4-1F08-AA1E-83D0-4D0A320BA251}"/>
          </ac:picMkLst>
        </pc:picChg>
        <pc:picChg chg="mod">
          <ac:chgData name="Claire Cooper" userId="1ca0590d-00c5-4edb-9a3e-aa34dd2fd2c0" providerId="ADAL" clId="{AD32EBA5-72C8-4CEB-9DE3-86C2D9CC2614}" dt="2024-06-13T09:56:54.363" v="0"/>
          <ac:picMkLst>
            <pc:docMk/>
            <pc:sldMk cId="618701382" sldId="256"/>
            <ac:picMk id="9" creationId="{1C4648B4-1195-80C7-2338-556379C47C86}"/>
          </ac:picMkLst>
        </pc:picChg>
      </pc:sldChg>
    </pc:docChg>
  </pc:docChgLst>
  <pc:docChgLst>
    <pc:chgData name="Charlotte Fielding" userId="S::cfielding@glascote.org::767237ee-6f49-42ef-af5f-7de40c8dc41b" providerId="AD" clId="Web-{01EFA206-B91C-715D-0830-389F0D95A67A}"/>
    <pc:docChg chg="modSld">
      <pc:chgData name="Charlotte Fielding" userId="S::cfielding@glascote.org::767237ee-6f49-42ef-af5f-7de40c8dc41b" providerId="AD" clId="Web-{01EFA206-B91C-715D-0830-389F0D95A67A}" dt="2024-06-03T13:22:28.426" v="2000"/>
      <pc:docMkLst>
        <pc:docMk/>
      </pc:docMkLst>
      <pc:sldChg chg="modSp">
        <pc:chgData name="Charlotte Fielding" userId="S::cfielding@glascote.org::767237ee-6f49-42ef-af5f-7de40c8dc41b" providerId="AD" clId="Web-{01EFA206-B91C-715D-0830-389F0D95A67A}" dt="2024-06-03T12:38:57.161" v="4" actId="20577"/>
        <pc:sldMkLst>
          <pc:docMk/>
          <pc:sldMk cId="289392614" sldId="262"/>
        </pc:sldMkLst>
        <pc:spChg chg="mod">
          <ac:chgData name="Charlotte Fielding" userId="S::cfielding@glascote.org::767237ee-6f49-42ef-af5f-7de40c8dc41b" providerId="AD" clId="Web-{01EFA206-B91C-715D-0830-389F0D95A67A}" dt="2024-06-03T12:38:57.161" v="4" actId="20577"/>
          <ac:spMkLst>
            <pc:docMk/>
            <pc:sldMk cId="289392614" sldId="262"/>
            <ac:spMk id="2" creationId="{5EF39F56-7492-F9CD-100E-A9E70324EE49}"/>
          </ac:spMkLst>
        </pc:spChg>
      </pc:sldChg>
      <pc:sldChg chg="modSp">
        <pc:chgData name="Charlotte Fielding" userId="S::cfielding@glascote.org::767237ee-6f49-42ef-af5f-7de40c8dc41b" providerId="AD" clId="Web-{01EFA206-B91C-715D-0830-389F0D95A67A}" dt="2024-06-03T13:22:28.426" v="2000"/>
        <pc:sldMkLst>
          <pc:docMk/>
          <pc:sldMk cId="3049512724" sldId="301"/>
        </pc:sldMkLst>
        <pc:graphicFrameChg chg="mod modGraphic">
          <ac:chgData name="Charlotte Fielding" userId="S::cfielding@glascote.org::767237ee-6f49-42ef-af5f-7de40c8dc41b" providerId="AD" clId="Web-{01EFA206-B91C-715D-0830-389F0D95A67A}" dt="2024-06-03T13:22:28.426" v="2000"/>
          <ac:graphicFrameMkLst>
            <pc:docMk/>
            <pc:sldMk cId="3049512724" sldId="301"/>
            <ac:graphicFrameMk id="2" creationId="{B1160AAC-E2BC-79B8-3170-1831A88CE08D}"/>
          </ac:graphicFrameMkLst>
        </pc:graphicFrameChg>
      </pc:sldChg>
      <pc:sldChg chg="addSp delSp modSp">
        <pc:chgData name="Charlotte Fielding" userId="S::cfielding@glascote.org::767237ee-6f49-42ef-af5f-7de40c8dc41b" providerId="AD" clId="Web-{01EFA206-B91C-715D-0830-389F0D95A67A}" dt="2024-06-03T12:52:26.642" v="165" actId="20577"/>
        <pc:sldMkLst>
          <pc:docMk/>
          <pc:sldMk cId="3119236159" sldId="307"/>
        </pc:sldMkLst>
        <pc:spChg chg="add del">
          <ac:chgData name="Charlotte Fielding" userId="S::cfielding@glascote.org::767237ee-6f49-42ef-af5f-7de40c8dc41b" providerId="AD" clId="Web-{01EFA206-B91C-715D-0830-389F0D95A67A}" dt="2024-06-03T12:44:29.944" v="116"/>
          <ac:spMkLst>
            <pc:docMk/>
            <pc:sldMk cId="3119236159" sldId="307"/>
            <ac:spMk id="8" creationId="{F1DC7AB6-CB73-EB3C-65BB-94973EB71D34}"/>
          </ac:spMkLst>
        </pc:spChg>
        <pc:spChg chg="mod">
          <ac:chgData name="Charlotte Fielding" userId="S::cfielding@glascote.org::767237ee-6f49-42ef-af5f-7de40c8dc41b" providerId="AD" clId="Web-{01EFA206-B91C-715D-0830-389F0D95A67A}" dt="2024-06-03T12:52:26.642" v="165" actId="20577"/>
          <ac:spMkLst>
            <pc:docMk/>
            <pc:sldMk cId="3119236159" sldId="307"/>
            <ac:spMk id="9" creationId="{C14A7A13-8506-34BE-CBB1-87043210F1E4}"/>
          </ac:spMkLst>
        </pc:spChg>
        <pc:picChg chg="del">
          <ac:chgData name="Charlotte Fielding" userId="S::cfielding@glascote.org::767237ee-6f49-42ef-af5f-7de40c8dc41b" providerId="AD" clId="Web-{01EFA206-B91C-715D-0830-389F0D95A67A}" dt="2024-06-03T12:46:33.482" v="126"/>
          <ac:picMkLst>
            <pc:docMk/>
            <pc:sldMk cId="3119236159" sldId="307"/>
            <ac:picMk id="2" creationId="{663389B0-0A76-B28F-5C53-2EF7B2910772}"/>
          </ac:picMkLst>
        </pc:picChg>
        <pc:picChg chg="add mod">
          <ac:chgData name="Charlotte Fielding" userId="S::cfielding@glascote.org::767237ee-6f49-42ef-af5f-7de40c8dc41b" providerId="AD" clId="Web-{01EFA206-B91C-715D-0830-389F0D95A67A}" dt="2024-06-03T12:47:14.719" v="132" actId="1076"/>
          <ac:picMkLst>
            <pc:docMk/>
            <pc:sldMk cId="3119236159" sldId="307"/>
            <ac:picMk id="4" creationId="{95546CE0-A5CB-5FE7-9434-6744F2E3C341}"/>
          </ac:picMkLst>
        </pc:picChg>
        <pc:picChg chg="add del mod">
          <ac:chgData name="Charlotte Fielding" userId="S::cfielding@glascote.org::767237ee-6f49-42ef-af5f-7de40c8dc41b" providerId="AD" clId="Web-{01EFA206-B91C-715D-0830-389F0D95A67A}" dt="2024-06-03T12:46:32.248" v="124"/>
          <ac:picMkLst>
            <pc:docMk/>
            <pc:sldMk cId="3119236159" sldId="307"/>
            <ac:picMk id="5" creationId="{1766B601-E52A-AF63-FA31-689CB72C0A7D}"/>
          </ac:picMkLst>
        </pc:picChg>
        <pc:picChg chg="del">
          <ac:chgData name="Charlotte Fielding" userId="S::cfielding@glascote.org::767237ee-6f49-42ef-af5f-7de40c8dc41b" providerId="AD" clId="Web-{01EFA206-B91C-715D-0830-389F0D95A67A}" dt="2024-06-03T12:46:32.685" v="125"/>
          <ac:picMkLst>
            <pc:docMk/>
            <pc:sldMk cId="3119236159" sldId="307"/>
            <ac:picMk id="6" creationId="{E03AE0A5-294B-D3E4-DA89-8D4C5231F5F6}"/>
          </ac:picMkLst>
        </pc:picChg>
        <pc:picChg chg="del">
          <ac:chgData name="Charlotte Fielding" userId="S::cfielding@glascote.org::767237ee-6f49-42ef-af5f-7de40c8dc41b" providerId="AD" clId="Web-{01EFA206-B91C-715D-0830-389F0D95A67A}" dt="2024-06-03T12:46:34.029" v="127"/>
          <ac:picMkLst>
            <pc:docMk/>
            <pc:sldMk cId="3119236159" sldId="307"/>
            <ac:picMk id="7" creationId="{22C2C9F8-63E6-6220-83C6-68167BC0DD50}"/>
          </ac:picMkLst>
        </pc:picChg>
        <pc:picChg chg="add del mod">
          <ac:chgData name="Charlotte Fielding" userId="S::cfielding@glascote.org::767237ee-6f49-42ef-af5f-7de40c8dc41b" providerId="AD" clId="Web-{01EFA206-B91C-715D-0830-389F0D95A67A}" dt="2024-06-03T12:48:07.706" v="138"/>
          <ac:picMkLst>
            <pc:docMk/>
            <pc:sldMk cId="3119236159" sldId="307"/>
            <ac:picMk id="10" creationId="{67911D38-73BD-0332-3734-D67A9B450B43}"/>
          </ac:picMkLst>
        </pc:picChg>
        <pc:picChg chg="add mod">
          <ac:chgData name="Charlotte Fielding" userId="S::cfielding@glascote.org::767237ee-6f49-42ef-af5f-7de40c8dc41b" providerId="AD" clId="Web-{01EFA206-B91C-715D-0830-389F0D95A67A}" dt="2024-06-03T12:48:48.630" v="145" actId="14100"/>
          <ac:picMkLst>
            <pc:docMk/>
            <pc:sldMk cId="3119236159" sldId="307"/>
            <ac:picMk id="11" creationId="{88C202B2-1393-DF20-7845-43101D27E19A}"/>
          </ac:picMkLst>
        </pc:picChg>
        <pc:picChg chg="add mod">
          <ac:chgData name="Charlotte Fielding" userId="S::cfielding@glascote.org::767237ee-6f49-42ef-af5f-7de40c8dc41b" providerId="AD" clId="Web-{01EFA206-B91C-715D-0830-389F0D95A67A}" dt="2024-06-03T12:49:18.069" v="151" actId="1076"/>
          <ac:picMkLst>
            <pc:docMk/>
            <pc:sldMk cId="3119236159" sldId="307"/>
            <ac:picMk id="12" creationId="{CA692754-8604-4721-53E0-2F1D241E624F}"/>
          </ac:picMkLst>
        </pc:picChg>
        <pc:picChg chg="add mod">
          <ac:chgData name="Charlotte Fielding" userId="S::cfielding@glascote.org::767237ee-6f49-42ef-af5f-7de40c8dc41b" providerId="AD" clId="Web-{01EFA206-B91C-715D-0830-389F0D95A67A}" dt="2024-06-03T12:50:31.307" v="160" actId="1076"/>
          <ac:picMkLst>
            <pc:docMk/>
            <pc:sldMk cId="3119236159" sldId="307"/>
            <ac:picMk id="13" creationId="{386D3121-786A-D865-5A24-E3856DB707F2}"/>
          </ac:picMkLst>
        </pc:picChg>
      </pc:sldChg>
      <pc:sldChg chg="modSp">
        <pc:chgData name="Charlotte Fielding" userId="S::cfielding@glascote.org::767237ee-6f49-42ef-af5f-7de40c8dc41b" providerId="AD" clId="Web-{01EFA206-B91C-715D-0830-389F0D95A67A}" dt="2024-06-03T12:55:44.668" v="201" actId="20577"/>
        <pc:sldMkLst>
          <pc:docMk/>
          <pc:sldMk cId="1424648545" sldId="310"/>
        </pc:sldMkLst>
        <pc:spChg chg="mod">
          <ac:chgData name="Charlotte Fielding" userId="S::cfielding@glascote.org::767237ee-6f49-42ef-af5f-7de40c8dc41b" providerId="AD" clId="Web-{01EFA206-B91C-715D-0830-389F0D95A67A}" dt="2024-06-03T12:55:44.668" v="201" actId="20577"/>
          <ac:spMkLst>
            <pc:docMk/>
            <pc:sldMk cId="1424648545" sldId="310"/>
            <ac:spMk id="9" creationId="{C14A7A13-8506-34BE-CBB1-87043210F1E4}"/>
          </ac:spMkLst>
        </pc:spChg>
      </pc:sldChg>
    </pc:docChg>
  </pc:docChgLst>
  <pc:docChgLst>
    <pc:chgData name="Michelle Powell - Headteacher" userId="29a297e0-ea84-4f3e-8a51-b0af96198abb" providerId="ADAL" clId="{CF59F0A7-7270-4373-9564-0FF40B0B6EAC}"/>
    <pc:docChg chg="custSel modSld">
      <pc:chgData name="Michelle Powell - Headteacher" userId="29a297e0-ea84-4f3e-8a51-b0af96198abb" providerId="ADAL" clId="{CF59F0A7-7270-4373-9564-0FF40B0B6EAC}" dt="2024-07-14T16:33:18.625" v="277" actId="1076"/>
      <pc:docMkLst>
        <pc:docMk/>
      </pc:docMkLst>
      <pc:sldChg chg="modSp mod">
        <pc:chgData name="Michelle Powell - Headteacher" userId="29a297e0-ea84-4f3e-8a51-b0af96198abb" providerId="ADAL" clId="{CF59F0A7-7270-4373-9564-0FF40B0B6EAC}" dt="2024-05-30T14:15:04.853" v="9" actId="20577"/>
        <pc:sldMkLst>
          <pc:docMk/>
          <pc:sldMk cId="618701382" sldId="256"/>
        </pc:sldMkLst>
        <pc:spChg chg="mod">
          <ac:chgData name="Michelle Powell - Headteacher" userId="29a297e0-ea84-4f3e-8a51-b0af96198abb" providerId="ADAL" clId="{CF59F0A7-7270-4373-9564-0FF40B0B6EAC}" dt="2024-05-30T14:15:04.853" v="9" actId="20577"/>
          <ac:spMkLst>
            <pc:docMk/>
            <pc:sldMk cId="618701382" sldId="256"/>
            <ac:spMk id="5" creationId="{9A9F0C28-A325-17E7-A330-7D09ACC66EEF}"/>
          </ac:spMkLst>
        </pc:spChg>
      </pc:sldChg>
      <pc:sldChg chg="modSp mod">
        <pc:chgData name="Michelle Powell - Headteacher" userId="29a297e0-ea84-4f3e-8a51-b0af96198abb" providerId="ADAL" clId="{CF59F0A7-7270-4373-9564-0FF40B0B6EAC}" dt="2024-06-28T22:19:05.987" v="72" actId="255"/>
        <pc:sldMkLst>
          <pc:docMk/>
          <pc:sldMk cId="3049512724" sldId="301"/>
        </pc:sldMkLst>
        <pc:graphicFrameChg chg="mod modGraphic">
          <ac:chgData name="Michelle Powell - Headteacher" userId="29a297e0-ea84-4f3e-8a51-b0af96198abb" providerId="ADAL" clId="{CF59F0A7-7270-4373-9564-0FF40B0B6EAC}" dt="2024-06-28T22:19:05.987" v="72" actId="255"/>
          <ac:graphicFrameMkLst>
            <pc:docMk/>
            <pc:sldMk cId="3049512724" sldId="301"/>
            <ac:graphicFrameMk id="3" creationId="{25B1D817-5F9D-196E-3693-95AE375E0F84}"/>
          </ac:graphicFrameMkLst>
        </pc:graphicFrameChg>
      </pc:sldChg>
      <pc:sldChg chg="addSp delSp modSp mod">
        <pc:chgData name="Michelle Powell - Headteacher" userId="29a297e0-ea84-4f3e-8a51-b0af96198abb" providerId="ADAL" clId="{CF59F0A7-7270-4373-9564-0FF40B0B6EAC}" dt="2024-07-14T16:33:18.625" v="277" actId="1076"/>
        <pc:sldMkLst>
          <pc:docMk/>
          <pc:sldMk cId="3119236159" sldId="307"/>
        </pc:sldMkLst>
        <pc:spChg chg="mod">
          <ac:chgData name="Michelle Powell - Headteacher" userId="29a297e0-ea84-4f3e-8a51-b0af96198abb" providerId="ADAL" clId="{CF59F0A7-7270-4373-9564-0FF40B0B6EAC}" dt="2024-07-14T16:27:49.539" v="178" actId="20577"/>
          <ac:spMkLst>
            <pc:docMk/>
            <pc:sldMk cId="3119236159" sldId="307"/>
            <ac:spMk id="9" creationId="{C14A7A13-8506-34BE-CBB1-87043210F1E4}"/>
          </ac:spMkLst>
        </pc:spChg>
        <pc:picChg chg="del mod modCrop">
          <ac:chgData name="Michelle Powell - Headteacher" userId="29a297e0-ea84-4f3e-8a51-b0af96198abb" providerId="ADAL" clId="{CF59F0A7-7270-4373-9564-0FF40B0B6EAC}" dt="2024-07-14T16:30:35.716" v="217" actId="478"/>
          <ac:picMkLst>
            <pc:docMk/>
            <pc:sldMk cId="3119236159" sldId="307"/>
            <ac:picMk id="4" creationId="{95546CE0-A5CB-5FE7-9434-6744F2E3C341}"/>
          </ac:picMkLst>
        </pc:picChg>
        <pc:picChg chg="add mod modCrop">
          <ac:chgData name="Michelle Powell - Headteacher" userId="29a297e0-ea84-4f3e-8a51-b0af96198abb" providerId="ADAL" clId="{CF59F0A7-7270-4373-9564-0FF40B0B6EAC}" dt="2024-07-14T16:32:42.316" v="262" actId="1076"/>
          <ac:picMkLst>
            <pc:docMk/>
            <pc:sldMk cId="3119236159" sldId="307"/>
            <ac:picMk id="5" creationId="{052BC902-6012-7584-43C0-1931041CE324}"/>
          </ac:picMkLst>
        </pc:picChg>
        <pc:picChg chg="add mod modCrop">
          <ac:chgData name="Michelle Powell - Headteacher" userId="29a297e0-ea84-4f3e-8a51-b0af96198abb" providerId="ADAL" clId="{CF59F0A7-7270-4373-9564-0FF40B0B6EAC}" dt="2024-07-14T16:33:18.625" v="277" actId="1076"/>
          <ac:picMkLst>
            <pc:docMk/>
            <pc:sldMk cId="3119236159" sldId="307"/>
            <ac:picMk id="7" creationId="{44B55628-B27B-8B6B-A65F-F6A2FC808A44}"/>
          </ac:picMkLst>
        </pc:picChg>
        <pc:picChg chg="add mod modCrop">
          <ac:chgData name="Michelle Powell - Headteacher" userId="29a297e0-ea84-4f3e-8a51-b0af96198abb" providerId="ADAL" clId="{CF59F0A7-7270-4373-9564-0FF40B0B6EAC}" dt="2024-07-14T16:33:17.500" v="276" actId="1076"/>
          <ac:picMkLst>
            <pc:docMk/>
            <pc:sldMk cId="3119236159" sldId="307"/>
            <ac:picMk id="10" creationId="{0C7915EE-F690-E74B-CBCC-3F6D8CCB8382}"/>
          </ac:picMkLst>
        </pc:picChg>
        <pc:picChg chg="del mod">
          <ac:chgData name="Michelle Powell - Headteacher" userId="29a297e0-ea84-4f3e-8a51-b0af96198abb" providerId="ADAL" clId="{CF59F0A7-7270-4373-9564-0FF40B0B6EAC}" dt="2024-07-14T16:31:09.178" v="230" actId="478"/>
          <ac:picMkLst>
            <pc:docMk/>
            <pc:sldMk cId="3119236159" sldId="307"/>
            <ac:picMk id="11" creationId="{88C202B2-1393-DF20-7845-43101D27E19A}"/>
          </ac:picMkLst>
        </pc:picChg>
        <pc:picChg chg="del mod">
          <ac:chgData name="Michelle Powell - Headteacher" userId="29a297e0-ea84-4f3e-8a51-b0af96198abb" providerId="ADAL" clId="{CF59F0A7-7270-4373-9564-0FF40B0B6EAC}" dt="2024-07-14T16:31:44.757" v="243" actId="478"/>
          <ac:picMkLst>
            <pc:docMk/>
            <pc:sldMk cId="3119236159" sldId="307"/>
            <ac:picMk id="12" creationId="{CA692754-8604-4721-53E0-2F1D241E624F}"/>
          </ac:picMkLst>
        </pc:picChg>
        <pc:picChg chg="del mod">
          <ac:chgData name="Michelle Powell - Headteacher" userId="29a297e0-ea84-4f3e-8a51-b0af96198abb" providerId="ADAL" clId="{CF59F0A7-7270-4373-9564-0FF40B0B6EAC}" dt="2024-07-14T16:32:31.019" v="259" actId="478"/>
          <ac:picMkLst>
            <pc:docMk/>
            <pc:sldMk cId="3119236159" sldId="307"/>
            <ac:picMk id="13" creationId="{386D3121-786A-D865-5A24-E3856DB707F2}"/>
          </ac:picMkLst>
        </pc:picChg>
        <pc:picChg chg="add mod">
          <ac:chgData name="Michelle Powell - Headteacher" userId="29a297e0-ea84-4f3e-8a51-b0af96198abb" providerId="ADAL" clId="{CF59F0A7-7270-4373-9564-0FF40B0B6EAC}" dt="2024-07-14T16:33:15.588" v="275" actId="1076"/>
          <ac:picMkLst>
            <pc:docMk/>
            <pc:sldMk cId="3119236159" sldId="307"/>
            <ac:picMk id="15" creationId="{470663F5-7A5D-3806-6E03-7C96EED08519}"/>
          </ac:picMkLst>
        </pc:picChg>
        <pc:picChg chg="add mod">
          <ac:chgData name="Michelle Powell - Headteacher" userId="29a297e0-ea84-4f3e-8a51-b0af96198abb" providerId="ADAL" clId="{CF59F0A7-7270-4373-9564-0FF40B0B6EAC}" dt="2024-07-14T16:33:12.244" v="274" actId="1076"/>
          <ac:picMkLst>
            <pc:docMk/>
            <pc:sldMk cId="3119236159" sldId="307"/>
            <ac:picMk id="17" creationId="{8529B110-09E5-4572-B43A-6D06611458AA}"/>
          </ac:picMkLst>
        </pc:picChg>
      </pc:sldChg>
      <pc:sldChg chg="modSp mod">
        <pc:chgData name="Michelle Powell - Headteacher" userId="29a297e0-ea84-4f3e-8a51-b0af96198abb" providerId="ADAL" clId="{CF59F0A7-7270-4373-9564-0FF40B0B6EAC}" dt="2024-07-14T16:28:59.321" v="210" actId="20577"/>
        <pc:sldMkLst>
          <pc:docMk/>
          <pc:sldMk cId="1424648545" sldId="310"/>
        </pc:sldMkLst>
        <pc:spChg chg="mod">
          <ac:chgData name="Michelle Powell - Headteacher" userId="29a297e0-ea84-4f3e-8a51-b0af96198abb" providerId="ADAL" clId="{CF59F0A7-7270-4373-9564-0FF40B0B6EAC}" dt="2024-07-14T16:28:59.321" v="210" actId="20577"/>
          <ac:spMkLst>
            <pc:docMk/>
            <pc:sldMk cId="1424648545" sldId="310"/>
            <ac:spMk id="9" creationId="{C14A7A13-8506-34BE-CBB1-87043210F1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EA50AC-FEE5-46E1-83B0-8821CDED87D0}" type="datetimeFigureOut">
              <a:rPr lang="en-GB" smtClean="0"/>
              <a:t>14/07/2024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E0B5D6-91AA-4FDB-842D-C6DD2D00D3B2}" type="slidenum">
              <a:rPr lang="en-GB" smtClean="0"/>
              <a:t>‹#›</a:t>
            </a:fld>
            <a:endParaRPr lang="en-GB"/>
          </a:p>
        </p:txBody>
      </p:sp>
    </p:spTree>
    <p:extLst>
      <p:ext uri="{BB962C8B-B14F-4D97-AF65-F5344CB8AC3E}">
        <p14:creationId xmlns:p14="http://schemas.microsoft.com/office/powerpoint/2010/main" val="1637262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6630D-8A20-25E9-03BC-F92AA14A3C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5B4DD9D-00E7-8626-3FD5-3533EC66FD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885350B-D7F0-011F-44E2-BDCEDFDCD048}"/>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D9954EAE-C7BD-6EFF-2AD9-0B211DE752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21B5E7-37FC-B5FD-5808-B4FD09B9CF7A}"/>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142187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6510-FC2B-1170-8E7F-DD5E344BC2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92293C-0CAB-B0CD-1094-BF3D79F6A0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A0FA00-0602-213C-0F0A-0FD15AA6B4EC}"/>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F4DE8F55-98AE-79FF-F117-17F67FE753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9AB240-969F-CE51-A152-E5277424C7B4}"/>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34751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8EC9E-D05B-95AD-E0E0-AFCE5D10F2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3836047-64FF-8A35-1F06-E22F81216DF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2034FE-8882-9BF7-6E31-B2C547C7DF69}"/>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E7A7EADE-EE0B-B073-4EC2-30972DB8DE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237A2E-CC5E-09F8-1887-F0A0DD490E4A}"/>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281990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0EB0C-A302-D7DD-FF3F-3549B2CFAD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46B550-9D53-984E-4446-5D54966E3D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038961D-BFC2-0C79-D496-2811AB4527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98E4A3-5F07-FEB7-EC28-E6161C1302BC}"/>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E91F66C3-B26B-C4B4-4CAA-F3CFA2495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13CFDD-FC67-72DE-0F3E-D13EB1F47918}"/>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520337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D2757-A000-5232-A6FA-2A4BE46E74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837069-E7A8-69BB-52D6-9286325728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0100E-6670-6DCA-AE31-DCCE796AC5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B7B781D-0349-7668-25F3-C563769639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F858DE-3CB3-C4E4-85A9-0D66AA06FE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0A8BE4-46E8-72EF-C234-8F09BF36CAD3}"/>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8" name="Footer Placeholder 7">
            <a:extLst>
              <a:ext uri="{FF2B5EF4-FFF2-40B4-BE49-F238E27FC236}">
                <a16:creationId xmlns:a16="http://schemas.microsoft.com/office/drawing/2014/main" id="{08DBF711-A29D-D5AB-A879-C03271993D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575C9B1-194C-31E6-CF39-9184E6E0F809}"/>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4092368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95AE0-231C-AB2B-3E53-9E59D5AC4EA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7D35E0-2DC6-2C69-5961-C3A3972600C3}"/>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4" name="Footer Placeholder 3">
            <a:extLst>
              <a:ext uri="{FF2B5EF4-FFF2-40B4-BE49-F238E27FC236}">
                <a16:creationId xmlns:a16="http://schemas.microsoft.com/office/drawing/2014/main" id="{D18FDE75-78F0-79CB-5E76-A82023DCAA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1F8B3A-01E4-1EE5-AC58-893CDC4AA726}"/>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2937462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1740D7-8993-747B-FD7E-C22C99697FBB}"/>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3" name="Footer Placeholder 2">
            <a:extLst>
              <a:ext uri="{FF2B5EF4-FFF2-40B4-BE49-F238E27FC236}">
                <a16:creationId xmlns:a16="http://schemas.microsoft.com/office/drawing/2014/main" id="{7161690F-516D-45B9-842F-871A1E725A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26471E-03F0-FBBE-B7B8-33C3D7B658F3}"/>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1962944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212FE-09CE-D8AF-B424-0CCAC40E5C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277383-B6DE-4A8A-8602-71441E478F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D8616F-A1CB-B018-BF05-7BB539604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0DAAC4-8205-1222-78B4-7F7A60E6B4AE}"/>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E1C269CF-E876-2A05-5382-24F647866E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A61228-5E96-4ED0-F85D-D059EA3E4837}"/>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922883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38345-0609-425C-00A0-21903501ED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6EA047-B5ED-5F61-E262-59E1516029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34E1A64-4097-58D1-BF0B-48004FA2CE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125354-675A-D948-2615-226AAD551E98}"/>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3823B1CE-58D0-5746-D437-4DC55DA67E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A6B9AE-0663-45CC-AC04-0EB7BD69815B}"/>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170294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F7DF0-326C-5B60-CEE2-0DCDF1DC279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468F566-D2BD-0582-A5DF-A431416AA46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165BFC-3775-FE9E-6F75-E3D2573110D0}"/>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C100E559-5343-CE95-EF54-F8CACF0E92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814C59-C46A-22A5-045E-2581A1A17343}"/>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447293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8DE127-40B5-2C76-2B51-1899A84B11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710178-215A-71F9-52C6-EEB379A885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086443-DF47-CB3F-7F2A-140173F6CDD0}"/>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9CF8C159-CC07-FEC8-903A-8B6C32EDD2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1957A2-C99D-E545-2383-9DB842B45042}"/>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891127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DE99AE-9303-1705-FD87-E7370769F3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6B5972B-351A-E449-B6DF-450614934D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822610-B242-7A44-3DC4-A0A9306FAD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26D26AA2-EBA6-CBD2-8AB6-2ED4635480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0B9A934-2A11-613E-78F6-DEECA6EF9C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FB92A39-479B-49E5-9EB9-16380DFF0D41}" type="slidenum">
              <a:rPr lang="en-GB" smtClean="0"/>
              <a:t>‹#›</a:t>
            </a:fld>
            <a:endParaRPr lang="en-GB"/>
          </a:p>
        </p:txBody>
      </p:sp>
    </p:spTree>
    <p:extLst>
      <p:ext uri="{BB962C8B-B14F-4D97-AF65-F5344CB8AC3E}">
        <p14:creationId xmlns:p14="http://schemas.microsoft.com/office/powerpoint/2010/main" val="3531857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e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4" name="Freeform: Shape 13">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7" name="Freeform: Shape 16">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5" name="Rectangle 4">
            <a:extLst>
              <a:ext uri="{FF2B5EF4-FFF2-40B4-BE49-F238E27FC236}">
                <a16:creationId xmlns:a16="http://schemas.microsoft.com/office/drawing/2014/main" id="{9A9F0C28-A325-17E7-A330-7D09ACC66EEF}"/>
              </a:ext>
            </a:extLst>
          </p:cNvPr>
          <p:cNvSpPr/>
          <p:nvPr/>
        </p:nvSpPr>
        <p:spPr>
          <a:xfrm>
            <a:off x="3227122" y="2604382"/>
            <a:ext cx="6183301" cy="1649236"/>
          </a:xfrm>
          <a:prstGeom prst="rect">
            <a:avLst/>
          </a:prstGeom>
        </p:spPr>
        <p:txBody>
          <a:bodyPr vert="horz" lIns="91440" tIns="45720" rIns="91440" bIns="45720" rtlCol="0" anchor="b">
            <a:normAutofit/>
            <a:scene3d>
              <a:camera prst="orthographicFront"/>
              <a:lightRig rig="soft" dir="t">
                <a:rot lat="0" lon="0" rev="15600000"/>
              </a:lightRig>
            </a:scene3d>
            <a:sp3d extrusionH="57150" prstMaterial="softEdge">
              <a:bevelT w="25400" h="38100"/>
            </a:sp3d>
          </a:bodyPr>
          <a:lstStyle/>
          <a:p>
            <a:pPr algn="ctr">
              <a:lnSpc>
                <a:spcPct val="90000"/>
              </a:lnSpc>
              <a:spcBef>
                <a:spcPct val="0"/>
              </a:spcBef>
              <a:spcAft>
                <a:spcPts val="600"/>
              </a:spcAft>
            </a:pPr>
            <a:r>
              <a:rPr lang="en-US" sz="5200" b="1" kern="1200" cap="none" spc="0" dirty="0">
                <a:ln/>
                <a:solidFill>
                  <a:schemeClr val="tx2"/>
                </a:solidFill>
                <a:effectLst/>
                <a:latin typeface="+mj-lt"/>
                <a:ea typeface="+mj-ea"/>
                <a:cs typeface="+mj-cs"/>
              </a:rPr>
              <a:t>Religious Education</a:t>
            </a:r>
          </a:p>
          <a:p>
            <a:pPr algn="ctr">
              <a:lnSpc>
                <a:spcPct val="90000"/>
              </a:lnSpc>
              <a:spcBef>
                <a:spcPct val="0"/>
              </a:spcBef>
              <a:spcAft>
                <a:spcPts val="600"/>
              </a:spcAft>
            </a:pPr>
            <a:r>
              <a:rPr lang="en-US" sz="5200" b="1" kern="1200" cap="none" spc="0" dirty="0">
                <a:ln/>
                <a:solidFill>
                  <a:schemeClr val="tx2"/>
                </a:solidFill>
                <a:effectLst/>
                <a:latin typeface="+mj-lt"/>
                <a:ea typeface="+mj-ea"/>
                <a:cs typeface="+mj-cs"/>
              </a:rPr>
              <a:t>Curriculum</a:t>
            </a:r>
          </a:p>
        </p:txBody>
      </p:sp>
      <p:grpSp>
        <p:nvGrpSpPr>
          <p:cNvPr id="25" name="Group 24">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6" name="Freeform: Shape 25">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9" name="Freeform: Shape 28">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 name="Group 30">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2" name="Freeform: Shape 31">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5" name="Freeform: Shape 34">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8" name="Picture 7" descr="A logo for a school&#10;&#10;Description automatically generated">
            <a:extLst>
              <a:ext uri="{FF2B5EF4-FFF2-40B4-BE49-F238E27FC236}">
                <a16:creationId xmlns:a16="http://schemas.microsoft.com/office/drawing/2014/main" id="{9FE2E2B4-1F08-AA1E-83D0-4D0A320BA251}"/>
              </a:ext>
            </a:extLst>
          </p:cNvPr>
          <p:cNvPicPr>
            <a:picLocks noChangeAspect="1"/>
          </p:cNvPicPr>
          <p:nvPr/>
        </p:nvPicPr>
        <p:blipFill>
          <a:blip r:embed="rId2">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9866310" y="121038"/>
            <a:ext cx="2206999" cy="2220795"/>
          </a:xfrm>
          <a:prstGeom prst="rect">
            <a:avLst/>
          </a:prstGeom>
        </p:spPr>
      </p:pic>
      <p:pic>
        <p:nvPicPr>
          <p:cNvPr id="9" name="Picture 8" descr="A picture containing clipart&#10;&#10;Description automatically generated">
            <a:extLst>
              <a:ext uri="{FF2B5EF4-FFF2-40B4-BE49-F238E27FC236}">
                <a16:creationId xmlns:a16="http://schemas.microsoft.com/office/drawing/2014/main" id="{1C4648B4-1195-80C7-2338-556379C47C8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8980" y="4881142"/>
            <a:ext cx="2378554" cy="1995431"/>
          </a:xfrm>
          <a:prstGeom prst="rect">
            <a:avLst/>
          </a:prstGeom>
        </p:spPr>
      </p:pic>
      <p:pic>
        <p:nvPicPr>
          <p:cNvPr id="3" name="Picture 2" descr="A blue and red hexagon with white text&#10;&#10;Description automatically generated">
            <a:extLst>
              <a:ext uri="{FF2B5EF4-FFF2-40B4-BE49-F238E27FC236}">
                <a16:creationId xmlns:a16="http://schemas.microsoft.com/office/drawing/2014/main" id="{6EBB295B-E933-4004-BB1E-A2C2940CFB8C}"/>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831782" y="4514256"/>
            <a:ext cx="2206999" cy="2206999"/>
          </a:xfrm>
          <a:prstGeom prst="rect">
            <a:avLst/>
          </a:prstGeom>
        </p:spPr>
      </p:pic>
    </p:spTree>
    <p:extLst>
      <p:ext uri="{BB962C8B-B14F-4D97-AF65-F5344CB8AC3E}">
        <p14:creationId xmlns:p14="http://schemas.microsoft.com/office/powerpoint/2010/main" val="618701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10CE27C-CAB0-1FD1-B0F3-BE9B7638903D}"/>
              </a:ext>
            </a:extLst>
          </p:cNvPr>
          <p:cNvPicPr>
            <a:picLocks noChangeAspect="1"/>
          </p:cNvPicPr>
          <p:nvPr/>
        </p:nvPicPr>
        <p:blipFill>
          <a:blip r:embed="rId2"/>
          <a:stretch>
            <a:fillRect/>
          </a:stretch>
        </p:blipFill>
        <p:spPr>
          <a:xfrm>
            <a:off x="1253136" y="369332"/>
            <a:ext cx="9685725" cy="6385204"/>
          </a:xfrm>
          <a:prstGeom prst="rect">
            <a:avLst/>
          </a:prstGeom>
        </p:spPr>
      </p:pic>
      <p:sp>
        <p:nvSpPr>
          <p:cNvPr id="5" name="TextBox 4">
            <a:extLst>
              <a:ext uri="{FF2B5EF4-FFF2-40B4-BE49-F238E27FC236}">
                <a16:creationId xmlns:a16="http://schemas.microsoft.com/office/drawing/2014/main" id="{B36898BE-C0C1-0175-8F1E-2345EDAEAC95}"/>
              </a:ext>
            </a:extLst>
          </p:cNvPr>
          <p:cNvSpPr txBox="1"/>
          <p:nvPr/>
        </p:nvSpPr>
        <p:spPr>
          <a:xfrm>
            <a:off x="0" y="0"/>
            <a:ext cx="12191999" cy="369332"/>
          </a:xfrm>
          <a:prstGeom prst="rect">
            <a:avLst/>
          </a:prstGeom>
          <a:solidFill>
            <a:srgbClr val="002060"/>
          </a:solidFill>
        </p:spPr>
        <p:txBody>
          <a:bodyPr wrap="square" rtlCol="0">
            <a:spAutoFit/>
          </a:bodyPr>
          <a:lstStyle/>
          <a:p>
            <a:r>
              <a:rPr lang="en-GB" b="1" dirty="0">
                <a:solidFill>
                  <a:schemeClr val="bg1"/>
                </a:solidFill>
                <a:latin typeface="Maiandra GD" panose="020E0502030308020204" pitchFamily="34" charset="0"/>
              </a:rPr>
              <a:t>The Curriculum – Our approach</a:t>
            </a:r>
          </a:p>
        </p:txBody>
      </p:sp>
    </p:spTree>
    <p:extLst>
      <p:ext uri="{BB962C8B-B14F-4D97-AF65-F5344CB8AC3E}">
        <p14:creationId xmlns:p14="http://schemas.microsoft.com/office/powerpoint/2010/main" val="3570473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a:extLst>
              <a:ext uri="{FF2B5EF4-FFF2-40B4-BE49-F238E27FC236}">
                <a16:creationId xmlns:a16="http://schemas.microsoft.com/office/drawing/2014/main" id="{29182653-9916-4908-040C-D340C7B9C569}"/>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24600" b="24698"/>
          <a:stretch>
            <a:fillRect/>
          </a:stretch>
        </p:blipFill>
        <p:spPr bwMode="auto">
          <a:xfrm>
            <a:off x="3518271" y="2441137"/>
            <a:ext cx="4191000" cy="223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4" name="Rectangle 3">
            <a:extLst>
              <a:ext uri="{FF2B5EF4-FFF2-40B4-BE49-F238E27FC236}">
                <a16:creationId xmlns:a16="http://schemas.microsoft.com/office/drawing/2014/main" id="{149B3609-905C-063D-12C4-239F50856C89}"/>
              </a:ext>
            </a:extLst>
          </p:cNvPr>
          <p:cNvSpPr/>
          <p:nvPr/>
        </p:nvSpPr>
        <p:spPr>
          <a:xfrm>
            <a:off x="3116546" y="204929"/>
            <a:ext cx="5497018" cy="923330"/>
          </a:xfrm>
          <a:prstGeom prst="rect">
            <a:avLst/>
          </a:prstGeom>
          <a:noFill/>
          <a:ln>
            <a:noFill/>
          </a:ln>
        </p:spPr>
        <p:txBody>
          <a:bodyPr wrap="none" lIns="91440" tIns="45720" rIns="91440" bIns="45720">
            <a:spAutoFit/>
          </a:bodyPr>
          <a:lstStyle/>
          <a:p>
            <a:pPr algn="ctr"/>
            <a:r>
              <a:rPr lang="en-US" sz="5400" b="1" cap="none" spc="0" dirty="0">
                <a:ln w="13462">
                  <a:solidFill>
                    <a:srgbClr val="00B0F0"/>
                  </a:solidFill>
                  <a:prstDash val="solid"/>
                </a:ln>
                <a:solidFill>
                  <a:schemeClr val="tx1">
                    <a:lumMod val="85000"/>
                    <a:lumOff val="15000"/>
                  </a:schemeClr>
                </a:solidFill>
                <a:effectLst>
                  <a:outerShdw dist="38100" dir="2700000" algn="bl" rotWithShape="0">
                    <a:schemeClr val="accent5"/>
                  </a:outerShdw>
                </a:effectLst>
                <a:latin typeface="Maiandra GD" panose="020E0502030308020204" pitchFamily="34" charset="0"/>
              </a:rPr>
              <a:t>Curriculum Intent</a:t>
            </a:r>
          </a:p>
        </p:txBody>
      </p:sp>
      <p:sp>
        <p:nvSpPr>
          <p:cNvPr id="5" name="TextBox 4">
            <a:extLst>
              <a:ext uri="{FF2B5EF4-FFF2-40B4-BE49-F238E27FC236}">
                <a16:creationId xmlns:a16="http://schemas.microsoft.com/office/drawing/2014/main" id="{4019E989-46A7-05DA-C2D8-6444271798D1}"/>
              </a:ext>
            </a:extLst>
          </p:cNvPr>
          <p:cNvSpPr txBox="1"/>
          <p:nvPr/>
        </p:nvSpPr>
        <p:spPr>
          <a:xfrm>
            <a:off x="3342125" y="3215118"/>
            <a:ext cx="4441372" cy="923330"/>
          </a:xfrm>
          <a:prstGeom prst="rect">
            <a:avLst/>
          </a:prstGeom>
          <a:noFill/>
        </p:spPr>
        <p:txBody>
          <a:bodyPr wrap="square" rtlCol="0">
            <a:spAutoFit/>
          </a:bodyPr>
          <a:lstStyle/>
          <a:p>
            <a:pPr algn="ctr"/>
            <a:r>
              <a:rPr lang="en-GB" b="1" dirty="0">
                <a:latin typeface="Maiandra GD" panose="020E0502030308020204" pitchFamily="34" charset="0"/>
              </a:rPr>
              <a:t>We consider our Glascote Family to be special and unique and as such our pupils deserve a curriculum that…</a:t>
            </a:r>
          </a:p>
        </p:txBody>
      </p:sp>
      <p:sp>
        <p:nvSpPr>
          <p:cNvPr id="6" name="TextBox 5">
            <a:extLst>
              <a:ext uri="{FF2B5EF4-FFF2-40B4-BE49-F238E27FC236}">
                <a16:creationId xmlns:a16="http://schemas.microsoft.com/office/drawing/2014/main" id="{447C10B1-B1B8-1165-8AA3-F49178DF3AE2}"/>
              </a:ext>
            </a:extLst>
          </p:cNvPr>
          <p:cNvSpPr txBox="1"/>
          <p:nvPr/>
        </p:nvSpPr>
        <p:spPr>
          <a:xfrm>
            <a:off x="345232" y="3236366"/>
            <a:ext cx="2034073" cy="923330"/>
          </a:xfrm>
          <a:prstGeom prst="rect">
            <a:avLst/>
          </a:prstGeom>
          <a:noFill/>
        </p:spPr>
        <p:txBody>
          <a:bodyPr wrap="square" rtlCol="0">
            <a:spAutoFit/>
          </a:bodyPr>
          <a:lstStyle/>
          <a:p>
            <a:pPr algn="ctr"/>
            <a:r>
              <a:rPr lang="en-GB" dirty="0">
                <a:latin typeface="Maiandra GD" panose="020E0502030308020204" pitchFamily="34" charset="0"/>
              </a:rPr>
              <a:t>Promotes a life-long love of learning</a:t>
            </a:r>
          </a:p>
        </p:txBody>
      </p:sp>
      <p:sp>
        <p:nvSpPr>
          <p:cNvPr id="7" name="TextBox 6">
            <a:extLst>
              <a:ext uri="{FF2B5EF4-FFF2-40B4-BE49-F238E27FC236}">
                <a16:creationId xmlns:a16="http://schemas.microsoft.com/office/drawing/2014/main" id="{C4D3088C-424B-EE6A-51CD-71598391ED36}"/>
              </a:ext>
            </a:extLst>
          </p:cNvPr>
          <p:cNvSpPr txBox="1"/>
          <p:nvPr/>
        </p:nvSpPr>
        <p:spPr>
          <a:xfrm>
            <a:off x="457199" y="1440319"/>
            <a:ext cx="2034073" cy="923330"/>
          </a:xfrm>
          <a:prstGeom prst="rect">
            <a:avLst/>
          </a:prstGeom>
          <a:noFill/>
        </p:spPr>
        <p:txBody>
          <a:bodyPr wrap="square" rtlCol="0">
            <a:spAutoFit/>
          </a:bodyPr>
          <a:lstStyle/>
          <a:p>
            <a:pPr algn="ctr"/>
            <a:r>
              <a:rPr lang="en-GB" dirty="0">
                <a:latin typeface="Maiandra GD" panose="020E0502030308020204" pitchFamily="34" charset="0"/>
              </a:rPr>
              <a:t>Upholds and promotes our vision of “Pride”</a:t>
            </a:r>
          </a:p>
        </p:txBody>
      </p:sp>
      <p:sp>
        <p:nvSpPr>
          <p:cNvPr id="8" name="TextBox 7">
            <a:extLst>
              <a:ext uri="{FF2B5EF4-FFF2-40B4-BE49-F238E27FC236}">
                <a16:creationId xmlns:a16="http://schemas.microsoft.com/office/drawing/2014/main" id="{D8203508-F89E-A2F3-E398-0EA94145942D}"/>
              </a:ext>
            </a:extLst>
          </p:cNvPr>
          <p:cNvSpPr txBox="1"/>
          <p:nvPr/>
        </p:nvSpPr>
        <p:spPr>
          <a:xfrm>
            <a:off x="4264089" y="1301820"/>
            <a:ext cx="2786743" cy="1200329"/>
          </a:xfrm>
          <a:prstGeom prst="rect">
            <a:avLst/>
          </a:prstGeom>
          <a:noFill/>
        </p:spPr>
        <p:txBody>
          <a:bodyPr wrap="square" rtlCol="0">
            <a:spAutoFit/>
          </a:bodyPr>
          <a:lstStyle/>
          <a:p>
            <a:pPr algn="ctr"/>
            <a:r>
              <a:rPr lang="en-GB" dirty="0">
                <a:latin typeface="Maiandra GD" panose="020E0502030308020204" pitchFamily="34" charset="0"/>
              </a:rPr>
              <a:t>Raises aspirations and open’s their eyes to a world beyond their immediate surroundings</a:t>
            </a:r>
          </a:p>
        </p:txBody>
      </p:sp>
      <p:sp>
        <p:nvSpPr>
          <p:cNvPr id="9" name="TextBox 8">
            <a:extLst>
              <a:ext uri="{FF2B5EF4-FFF2-40B4-BE49-F238E27FC236}">
                <a16:creationId xmlns:a16="http://schemas.microsoft.com/office/drawing/2014/main" id="{B7E9C21B-F082-B018-D012-0C659CEBA98C}"/>
              </a:ext>
            </a:extLst>
          </p:cNvPr>
          <p:cNvSpPr txBox="1"/>
          <p:nvPr/>
        </p:nvSpPr>
        <p:spPr>
          <a:xfrm>
            <a:off x="8730343" y="1578819"/>
            <a:ext cx="2500152" cy="1200329"/>
          </a:xfrm>
          <a:prstGeom prst="rect">
            <a:avLst/>
          </a:prstGeom>
          <a:noFill/>
        </p:spPr>
        <p:txBody>
          <a:bodyPr wrap="square" rtlCol="0">
            <a:spAutoFit/>
          </a:bodyPr>
          <a:lstStyle/>
          <a:p>
            <a:pPr algn="ctr"/>
            <a:r>
              <a:rPr lang="en-GB" dirty="0">
                <a:latin typeface="Maiandra GD" panose="020E0502030308020204" pitchFamily="34" charset="0"/>
              </a:rPr>
              <a:t>Shapes independent  and co-operative learners who learn from their mistakes</a:t>
            </a:r>
          </a:p>
        </p:txBody>
      </p:sp>
      <p:sp>
        <p:nvSpPr>
          <p:cNvPr id="10" name="TextBox 9">
            <a:extLst>
              <a:ext uri="{FF2B5EF4-FFF2-40B4-BE49-F238E27FC236}">
                <a16:creationId xmlns:a16="http://schemas.microsoft.com/office/drawing/2014/main" id="{2801625C-9AD0-E45A-D48B-FD72D5234B31}"/>
              </a:ext>
            </a:extLst>
          </p:cNvPr>
          <p:cNvSpPr txBox="1"/>
          <p:nvPr/>
        </p:nvSpPr>
        <p:spPr>
          <a:xfrm>
            <a:off x="8588626" y="3155523"/>
            <a:ext cx="2345094" cy="1200329"/>
          </a:xfrm>
          <a:prstGeom prst="rect">
            <a:avLst/>
          </a:prstGeom>
          <a:noFill/>
        </p:spPr>
        <p:txBody>
          <a:bodyPr wrap="square" rtlCol="0">
            <a:spAutoFit/>
          </a:bodyPr>
          <a:lstStyle/>
          <a:p>
            <a:pPr algn="ctr"/>
            <a:r>
              <a:rPr lang="en-GB" dirty="0">
                <a:latin typeface="Maiandra GD" panose="020E0502030308020204" pitchFamily="34" charset="0"/>
              </a:rPr>
              <a:t>Promotes practical everyday life skills that prepare them for their future</a:t>
            </a:r>
          </a:p>
        </p:txBody>
      </p:sp>
      <p:sp>
        <p:nvSpPr>
          <p:cNvPr id="11" name="TextBox 10">
            <a:extLst>
              <a:ext uri="{FF2B5EF4-FFF2-40B4-BE49-F238E27FC236}">
                <a16:creationId xmlns:a16="http://schemas.microsoft.com/office/drawing/2014/main" id="{2345D6BC-67EA-FD39-C147-27270B4BF9B7}"/>
              </a:ext>
            </a:extLst>
          </p:cNvPr>
          <p:cNvSpPr txBox="1"/>
          <p:nvPr/>
        </p:nvSpPr>
        <p:spPr>
          <a:xfrm>
            <a:off x="1128383" y="4988944"/>
            <a:ext cx="2034073" cy="1200329"/>
          </a:xfrm>
          <a:prstGeom prst="rect">
            <a:avLst/>
          </a:prstGeom>
          <a:noFill/>
        </p:spPr>
        <p:txBody>
          <a:bodyPr wrap="square" rtlCol="0">
            <a:spAutoFit/>
          </a:bodyPr>
          <a:lstStyle/>
          <a:p>
            <a:pPr algn="ctr"/>
            <a:r>
              <a:rPr lang="en-GB" dirty="0">
                <a:latin typeface="Maiandra GD" panose="020E0502030308020204" pitchFamily="34" charset="0"/>
              </a:rPr>
              <a:t>Promotes creativity, curiosity, and confidence</a:t>
            </a:r>
          </a:p>
        </p:txBody>
      </p:sp>
      <p:sp>
        <p:nvSpPr>
          <p:cNvPr id="12" name="TextBox 11">
            <a:extLst>
              <a:ext uri="{FF2B5EF4-FFF2-40B4-BE49-F238E27FC236}">
                <a16:creationId xmlns:a16="http://schemas.microsoft.com/office/drawing/2014/main" id="{523D60CB-FB64-2488-E8A4-818498F30002}"/>
              </a:ext>
            </a:extLst>
          </p:cNvPr>
          <p:cNvSpPr txBox="1"/>
          <p:nvPr/>
        </p:nvSpPr>
        <p:spPr>
          <a:xfrm>
            <a:off x="8207000" y="5127444"/>
            <a:ext cx="2786743" cy="923330"/>
          </a:xfrm>
          <a:prstGeom prst="rect">
            <a:avLst/>
          </a:prstGeom>
          <a:noFill/>
        </p:spPr>
        <p:txBody>
          <a:bodyPr wrap="square" rtlCol="0">
            <a:spAutoFit/>
          </a:bodyPr>
          <a:lstStyle/>
          <a:p>
            <a:pPr algn="ctr"/>
            <a:r>
              <a:rPr lang="en-GB" dirty="0">
                <a:latin typeface="Maiandra GD" panose="020E0502030308020204" pitchFamily="34" charset="0"/>
              </a:rPr>
              <a:t>Builds character, resilience, self-motivation, and a will to succeed</a:t>
            </a:r>
          </a:p>
        </p:txBody>
      </p:sp>
      <p:sp>
        <p:nvSpPr>
          <p:cNvPr id="13" name="TextBox 12">
            <a:extLst>
              <a:ext uri="{FF2B5EF4-FFF2-40B4-BE49-F238E27FC236}">
                <a16:creationId xmlns:a16="http://schemas.microsoft.com/office/drawing/2014/main" id="{8A847A8F-857B-0F32-DF4C-4A7350D59453}"/>
              </a:ext>
            </a:extLst>
          </p:cNvPr>
          <p:cNvSpPr txBox="1"/>
          <p:nvPr/>
        </p:nvSpPr>
        <p:spPr>
          <a:xfrm>
            <a:off x="3843532" y="5132483"/>
            <a:ext cx="3540477" cy="1200329"/>
          </a:xfrm>
          <a:prstGeom prst="rect">
            <a:avLst/>
          </a:prstGeom>
          <a:noFill/>
        </p:spPr>
        <p:txBody>
          <a:bodyPr wrap="square" rtlCol="0">
            <a:spAutoFit/>
          </a:bodyPr>
          <a:lstStyle/>
          <a:p>
            <a:pPr algn="ctr"/>
            <a:r>
              <a:rPr lang="en-GB" dirty="0">
                <a:latin typeface="Maiandra GD" panose="020E0502030308020204" pitchFamily="34" charset="0"/>
              </a:rPr>
              <a:t>Secures knowledge and skills across all EYFS and National Curriculum subjects that build upon prior knowledge</a:t>
            </a:r>
          </a:p>
        </p:txBody>
      </p:sp>
      <p:sp>
        <p:nvSpPr>
          <p:cNvPr id="14" name="Arrow: Right 13">
            <a:extLst>
              <a:ext uri="{FF2B5EF4-FFF2-40B4-BE49-F238E27FC236}">
                <a16:creationId xmlns:a16="http://schemas.microsoft.com/office/drawing/2014/main" id="{9CC74978-F13F-5F5E-0830-BEFFBB513AD9}"/>
              </a:ext>
            </a:extLst>
          </p:cNvPr>
          <p:cNvSpPr/>
          <p:nvPr/>
        </p:nvSpPr>
        <p:spPr>
          <a:xfrm rot="2697410">
            <a:off x="7296150" y="4438650"/>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D73C0517-05D5-B752-689E-B29FE8F8F58B}"/>
              </a:ext>
            </a:extLst>
          </p:cNvPr>
          <p:cNvSpPr/>
          <p:nvPr/>
        </p:nvSpPr>
        <p:spPr>
          <a:xfrm rot="12928123">
            <a:off x="2797966" y="2380821"/>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CB907194-115A-46EC-D516-7BB23EE25F33}"/>
              </a:ext>
            </a:extLst>
          </p:cNvPr>
          <p:cNvSpPr/>
          <p:nvPr/>
        </p:nvSpPr>
        <p:spPr>
          <a:xfrm rot="10800000">
            <a:off x="2536996" y="345804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2CD9C9C6-E9E6-0F85-9E68-A3A018C37187}"/>
              </a:ext>
            </a:extLst>
          </p:cNvPr>
          <p:cNvSpPr/>
          <p:nvPr/>
        </p:nvSpPr>
        <p:spPr>
          <a:xfrm>
            <a:off x="7865298" y="345804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C728DC86-7064-9215-71B8-CEED8463EB36}"/>
              </a:ext>
            </a:extLst>
          </p:cNvPr>
          <p:cNvSpPr/>
          <p:nvPr/>
        </p:nvSpPr>
        <p:spPr>
          <a:xfrm rot="19148916">
            <a:off x="7571215" y="2225536"/>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A90A21E8-4C1E-E35C-294E-A37AF64D4755}"/>
              </a:ext>
            </a:extLst>
          </p:cNvPr>
          <p:cNvSpPr/>
          <p:nvPr/>
        </p:nvSpPr>
        <p:spPr>
          <a:xfrm rot="16200000">
            <a:off x="5262987" y="2675820"/>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4F2F80E3-1790-24AC-FFB2-F68E17838CE1}"/>
              </a:ext>
            </a:extLst>
          </p:cNvPr>
          <p:cNvSpPr/>
          <p:nvPr/>
        </p:nvSpPr>
        <p:spPr>
          <a:xfrm rot="5400000">
            <a:off x="5262985" y="457175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541837BA-17FA-B2D7-E7AB-029D202A7DFC}"/>
              </a:ext>
            </a:extLst>
          </p:cNvPr>
          <p:cNvSpPr/>
          <p:nvPr/>
        </p:nvSpPr>
        <p:spPr>
          <a:xfrm rot="8200638">
            <a:off x="2985254" y="4474679"/>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logo for a school&#10;&#10;Description automatically generated">
            <a:extLst>
              <a:ext uri="{FF2B5EF4-FFF2-40B4-BE49-F238E27FC236}">
                <a16:creationId xmlns:a16="http://schemas.microsoft.com/office/drawing/2014/main" id="{C20D3C12-0A17-C0D7-3179-C4D48F38508E}"/>
              </a:ext>
            </a:extLst>
          </p:cNvPr>
          <p:cNvPicPr>
            <a:picLocks noChangeAspect="1"/>
          </p:cNvPicPr>
          <p:nvPr/>
        </p:nvPicPr>
        <p:blipFill rotWithShape="1">
          <a:blip r:embed="rId3">
            <a:extLst>
              <a:ext uri="{28A0092B-C50C-407E-A947-70E740481C1C}">
                <a14:useLocalDpi xmlns:a14="http://schemas.microsoft.com/office/drawing/2010/main" val="0"/>
              </a:ext>
            </a:extLst>
          </a:blip>
          <a:srcRect l="22411" t="25019" r="23363" b="20515"/>
          <a:stretch/>
        </p:blipFill>
        <p:spPr>
          <a:xfrm>
            <a:off x="903035" y="106993"/>
            <a:ext cx="1142400" cy="1147450"/>
          </a:xfrm>
          <a:prstGeom prst="ellipse">
            <a:avLst/>
          </a:prstGeom>
        </p:spPr>
      </p:pic>
      <p:pic>
        <p:nvPicPr>
          <p:cNvPr id="25" name="Picture 24" descr="A logo for a school&#10;&#10;Description automatically generated">
            <a:extLst>
              <a:ext uri="{FF2B5EF4-FFF2-40B4-BE49-F238E27FC236}">
                <a16:creationId xmlns:a16="http://schemas.microsoft.com/office/drawing/2014/main" id="{1CF1C1BB-3E57-CF4F-9ABD-CF344D7B9C89}"/>
              </a:ext>
            </a:extLst>
          </p:cNvPr>
          <p:cNvPicPr>
            <a:picLocks noChangeAspect="1"/>
          </p:cNvPicPr>
          <p:nvPr/>
        </p:nvPicPr>
        <p:blipFill rotWithShape="1">
          <a:blip r:embed="rId3">
            <a:extLst>
              <a:ext uri="{28A0092B-C50C-407E-A947-70E740481C1C}">
                <a14:useLocalDpi xmlns:a14="http://schemas.microsoft.com/office/drawing/2010/main" val="0"/>
              </a:ext>
            </a:extLst>
          </a:blip>
          <a:srcRect l="22411" t="25019" r="23363" b="20515"/>
          <a:stretch/>
        </p:blipFill>
        <p:spPr>
          <a:xfrm>
            <a:off x="9684675" y="106993"/>
            <a:ext cx="1142400" cy="1147450"/>
          </a:xfrm>
          <a:prstGeom prst="ellipse">
            <a:avLst/>
          </a:prstGeom>
        </p:spPr>
      </p:pic>
    </p:spTree>
    <p:extLst>
      <p:ext uri="{BB962C8B-B14F-4D97-AF65-F5344CB8AC3E}">
        <p14:creationId xmlns:p14="http://schemas.microsoft.com/office/powerpoint/2010/main" val="1469954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5EF39F56-7492-F9CD-100E-A9E70324EE49}"/>
              </a:ext>
            </a:extLst>
          </p:cNvPr>
          <p:cNvSpPr txBox="1"/>
          <p:nvPr/>
        </p:nvSpPr>
        <p:spPr>
          <a:xfrm>
            <a:off x="167846" y="241814"/>
            <a:ext cx="11443725" cy="4856714"/>
          </a:xfrm>
          <a:prstGeom prst="rect">
            <a:avLst/>
          </a:prstGeom>
        </p:spPr>
        <p:txBody>
          <a:bodyPr vert="horz" wrap="square" lIns="0" tIns="12700" rIns="0" bIns="0" rtlCol="0" anchor="t">
            <a:spAutoFit/>
          </a:bodyPr>
          <a:lstStyle/>
          <a:p>
            <a:pPr marL="12700" algn="just"/>
            <a:r>
              <a:rPr lang="en-GB" sz="2000" b="1" dirty="0">
                <a:solidFill>
                  <a:srgbClr val="002060"/>
                </a:solidFill>
                <a:latin typeface="Maiandra GD"/>
                <a:cs typeface="Calibri"/>
              </a:rPr>
              <a:t>Subject</a:t>
            </a:r>
            <a:r>
              <a:rPr lang="en-GB" sz="2000" b="1" spc="-35" dirty="0">
                <a:solidFill>
                  <a:srgbClr val="002060"/>
                </a:solidFill>
                <a:latin typeface="Maiandra GD"/>
                <a:cs typeface="Calibri"/>
              </a:rPr>
              <a:t> </a:t>
            </a:r>
            <a:r>
              <a:rPr lang="en-GB" sz="2000" b="1" dirty="0">
                <a:solidFill>
                  <a:srgbClr val="002060"/>
                </a:solidFill>
                <a:latin typeface="Maiandra GD"/>
                <a:cs typeface="Calibri"/>
              </a:rPr>
              <a:t>Specific</a:t>
            </a:r>
            <a:r>
              <a:rPr lang="en-GB" sz="2000" b="1" spc="-30" dirty="0">
                <a:solidFill>
                  <a:srgbClr val="002060"/>
                </a:solidFill>
                <a:latin typeface="Maiandra GD"/>
                <a:cs typeface="Calibri"/>
              </a:rPr>
              <a:t> </a:t>
            </a:r>
            <a:r>
              <a:rPr lang="en-GB" sz="2000" b="1" spc="-10" dirty="0">
                <a:solidFill>
                  <a:srgbClr val="002060"/>
                </a:solidFill>
                <a:latin typeface="Maiandra GD"/>
                <a:cs typeface="Calibri"/>
              </a:rPr>
              <a:t>Sequencing and Key Concepts: </a:t>
            </a:r>
            <a:r>
              <a:rPr lang="en-GB" sz="1600" dirty="0">
                <a:latin typeface="Maiandra GD"/>
                <a:cs typeface="Calibri"/>
              </a:rPr>
              <a:t>Each</a:t>
            </a:r>
            <a:r>
              <a:rPr lang="en-GB" sz="1600" spc="-35" dirty="0">
                <a:latin typeface="Maiandra GD"/>
                <a:cs typeface="Calibri"/>
              </a:rPr>
              <a:t> </a:t>
            </a:r>
            <a:r>
              <a:rPr lang="en-GB" sz="1600" dirty="0">
                <a:latin typeface="Maiandra GD"/>
                <a:cs typeface="Calibri"/>
              </a:rPr>
              <a:t>subject</a:t>
            </a:r>
            <a:r>
              <a:rPr lang="en-GB" sz="1600" spc="-45" dirty="0">
                <a:latin typeface="Maiandra GD"/>
                <a:cs typeface="Calibri"/>
              </a:rPr>
              <a:t> </a:t>
            </a:r>
            <a:r>
              <a:rPr lang="en-GB" sz="1600" dirty="0">
                <a:latin typeface="Maiandra GD"/>
                <a:cs typeface="Calibri"/>
              </a:rPr>
              <a:t>has</a:t>
            </a:r>
            <a:r>
              <a:rPr lang="en-GB" sz="1600" spc="-30" dirty="0">
                <a:latin typeface="Maiandra GD"/>
                <a:cs typeface="Calibri"/>
              </a:rPr>
              <a:t> </a:t>
            </a:r>
            <a:r>
              <a:rPr lang="en-GB" sz="1600" dirty="0">
                <a:latin typeface="Maiandra GD"/>
                <a:cs typeface="Calibri"/>
              </a:rPr>
              <a:t>been</a:t>
            </a:r>
            <a:r>
              <a:rPr lang="en-GB" sz="1600" spc="-35" dirty="0">
                <a:latin typeface="Maiandra GD"/>
                <a:cs typeface="Calibri"/>
              </a:rPr>
              <a:t> </a:t>
            </a:r>
            <a:r>
              <a:rPr lang="en-GB" sz="1600" dirty="0">
                <a:latin typeface="Maiandra GD"/>
                <a:cs typeface="Calibri"/>
              </a:rPr>
              <a:t>planned</a:t>
            </a:r>
            <a:r>
              <a:rPr lang="en-GB" sz="1600" spc="-35" dirty="0">
                <a:latin typeface="Maiandra GD"/>
                <a:cs typeface="Calibri"/>
              </a:rPr>
              <a:t> </a:t>
            </a:r>
            <a:r>
              <a:rPr lang="en-GB" sz="1600" dirty="0">
                <a:latin typeface="Maiandra GD"/>
                <a:cs typeface="Calibri"/>
              </a:rPr>
              <a:t>to</a:t>
            </a:r>
            <a:r>
              <a:rPr lang="en-GB" sz="1600" spc="-35" dirty="0">
                <a:latin typeface="Maiandra GD"/>
                <a:cs typeface="Calibri"/>
              </a:rPr>
              <a:t> </a:t>
            </a:r>
            <a:r>
              <a:rPr lang="en-GB" sz="1600" dirty="0">
                <a:latin typeface="Maiandra GD"/>
                <a:cs typeface="Calibri"/>
              </a:rPr>
              <a:t>ensure</a:t>
            </a:r>
            <a:r>
              <a:rPr lang="en-GB" sz="1600" spc="-45" dirty="0">
                <a:latin typeface="Maiandra GD"/>
                <a:cs typeface="Calibri"/>
              </a:rPr>
              <a:t> </a:t>
            </a:r>
            <a:r>
              <a:rPr lang="en-GB" sz="1600" dirty="0">
                <a:latin typeface="Maiandra GD"/>
                <a:cs typeface="Calibri"/>
              </a:rPr>
              <a:t>that</a:t>
            </a:r>
            <a:r>
              <a:rPr lang="en-GB" sz="1600" spc="-40" dirty="0">
                <a:latin typeface="Maiandra GD"/>
                <a:cs typeface="Calibri"/>
              </a:rPr>
              <a:t> </a:t>
            </a:r>
            <a:r>
              <a:rPr lang="en-GB" sz="1600" dirty="0">
                <a:latin typeface="Maiandra GD"/>
                <a:cs typeface="Calibri"/>
              </a:rPr>
              <a:t>knowledge</a:t>
            </a:r>
            <a:r>
              <a:rPr lang="en-GB" sz="1600" spc="-45" dirty="0">
                <a:latin typeface="Maiandra GD"/>
                <a:cs typeface="Calibri"/>
              </a:rPr>
              <a:t> </a:t>
            </a:r>
            <a:r>
              <a:rPr lang="en-GB" sz="1600" dirty="0">
                <a:latin typeface="Maiandra GD"/>
                <a:cs typeface="Calibri"/>
              </a:rPr>
              <a:t>and</a:t>
            </a:r>
            <a:r>
              <a:rPr lang="en-GB" sz="1600" spc="-35" dirty="0">
                <a:latin typeface="Maiandra GD"/>
                <a:cs typeface="Calibri"/>
              </a:rPr>
              <a:t> </a:t>
            </a:r>
            <a:r>
              <a:rPr lang="en-GB" sz="1600" dirty="0">
                <a:latin typeface="Maiandra GD"/>
                <a:cs typeface="Calibri"/>
              </a:rPr>
              <a:t>skills</a:t>
            </a:r>
            <a:r>
              <a:rPr lang="en-GB" sz="1600" spc="-35" dirty="0">
                <a:latin typeface="Maiandra GD"/>
                <a:cs typeface="Calibri"/>
              </a:rPr>
              <a:t> </a:t>
            </a:r>
            <a:r>
              <a:rPr lang="en-GB" sz="1600" dirty="0">
                <a:latin typeface="Maiandra GD"/>
                <a:cs typeface="Calibri"/>
              </a:rPr>
              <a:t>are</a:t>
            </a:r>
            <a:r>
              <a:rPr lang="en-GB" sz="1600" spc="-40" dirty="0">
                <a:latin typeface="Maiandra GD"/>
                <a:cs typeface="Calibri"/>
              </a:rPr>
              <a:t> </a:t>
            </a:r>
            <a:r>
              <a:rPr lang="en-GB" sz="1600" dirty="0">
                <a:latin typeface="Maiandra GD"/>
                <a:cs typeface="Calibri"/>
              </a:rPr>
              <a:t>sequenced from</a:t>
            </a:r>
            <a:r>
              <a:rPr lang="en-GB" sz="1600" spc="-40" dirty="0">
                <a:latin typeface="Maiandra GD"/>
                <a:cs typeface="Calibri"/>
              </a:rPr>
              <a:t> </a:t>
            </a:r>
            <a:r>
              <a:rPr lang="en-GB" sz="1600" dirty="0">
                <a:latin typeface="Maiandra GD"/>
                <a:cs typeface="Calibri"/>
              </a:rPr>
              <a:t>Early</a:t>
            </a:r>
            <a:r>
              <a:rPr lang="en-GB" sz="1600" spc="-40" dirty="0">
                <a:latin typeface="Maiandra GD"/>
                <a:cs typeface="Calibri"/>
              </a:rPr>
              <a:t> </a:t>
            </a:r>
            <a:r>
              <a:rPr lang="en-GB" sz="1600" dirty="0">
                <a:latin typeface="Maiandra GD"/>
                <a:cs typeface="Calibri"/>
              </a:rPr>
              <a:t>Years</a:t>
            </a:r>
            <a:r>
              <a:rPr lang="en-GB" sz="1600" spc="-30" dirty="0">
                <a:latin typeface="Maiandra GD"/>
                <a:cs typeface="Calibri"/>
              </a:rPr>
              <a:t> </a:t>
            </a:r>
            <a:r>
              <a:rPr lang="en-GB" sz="1600" dirty="0">
                <a:latin typeface="Maiandra GD"/>
                <a:cs typeface="Calibri"/>
              </a:rPr>
              <a:t>to</a:t>
            </a:r>
            <a:r>
              <a:rPr lang="en-GB" sz="1600" spc="-35" dirty="0">
                <a:latin typeface="Maiandra GD"/>
                <a:cs typeface="Calibri"/>
              </a:rPr>
              <a:t> </a:t>
            </a:r>
            <a:r>
              <a:rPr lang="en-GB" sz="1600" dirty="0">
                <a:latin typeface="Maiandra GD"/>
                <a:cs typeface="Calibri"/>
              </a:rPr>
              <a:t>Year</a:t>
            </a:r>
            <a:r>
              <a:rPr lang="en-GB" sz="1600" spc="-35" dirty="0">
                <a:latin typeface="Maiandra GD"/>
                <a:cs typeface="Calibri"/>
              </a:rPr>
              <a:t> </a:t>
            </a:r>
            <a:r>
              <a:rPr lang="en-GB" sz="1600" spc="-25" dirty="0">
                <a:latin typeface="Maiandra GD"/>
                <a:cs typeface="Calibri"/>
              </a:rPr>
              <a:t>6.  Key Concepts </a:t>
            </a:r>
            <a:r>
              <a:rPr lang="en-GB" sz="1600" dirty="0">
                <a:latin typeface="Maiandra GD"/>
                <a:cs typeface="Calibri"/>
              </a:rPr>
              <a:t>are</a:t>
            </a:r>
            <a:r>
              <a:rPr lang="en-GB" sz="1600" spc="-35" dirty="0">
                <a:latin typeface="Maiandra GD"/>
                <a:cs typeface="Calibri"/>
              </a:rPr>
              <a:t> </a:t>
            </a:r>
            <a:r>
              <a:rPr lang="en-GB" sz="1600" dirty="0">
                <a:latin typeface="Maiandra GD"/>
                <a:cs typeface="Calibri"/>
              </a:rPr>
              <a:t>the</a:t>
            </a:r>
            <a:r>
              <a:rPr lang="en-GB" sz="1600" spc="-30" dirty="0">
                <a:latin typeface="Maiandra GD"/>
                <a:cs typeface="Calibri"/>
              </a:rPr>
              <a:t> </a:t>
            </a:r>
            <a:r>
              <a:rPr lang="en-GB" sz="1600" dirty="0">
                <a:latin typeface="Maiandra GD"/>
                <a:cs typeface="Calibri"/>
              </a:rPr>
              <a:t>subject</a:t>
            </a:r>
            <a:r>
              <a:rPr lang="en-GB" sz="1600" spc="-35" dirty="0">
                <a:latin typeface="Maiandra GD"/>
                <a:cs typeface="Calibri"/>
              </a:rPr>
              <a:t> </a:t>
            </a:r>
            <a:r>
              <a:rPr lang="en-GB" sz="1600" dirty="0">
                <a:latin typeface="Maiandra GD"/>
                <a:cs typeface="Calibri"/>
              </a:rPr>
              <a:t>specific</a:t>
            </a:r>
            <a:r>
              <a:rPr lang="en-GB" sz="1600" spc="-30" dirty="0">
                <a:latin typeface="Maiandra GD"/>
                <a:cs typeface="Calibri"/>
              </a:rPr>
              <a:t> </a:t>
            </a:r>
            <a:r>
              <a:rPr lang="en-GB" sz="1600" dirty="0">
                <a:latin typeface="Maiandra GD"/>
                <a:cs typeface="Calibri"/>
              </a:rPr>
              <a:t>‘</a:t>
            </a:r>
            <a:r>
              <a:rPr lang="en-GB" sz="1600" i="1" dirty="0">
                <a:latin typeface="Maiandra GD"/>
                <a:cs typeface="Calibri"/>
              </a:rPr>
              <a:t>Golden Threads’</a:t>
            </a:r>
            <a:r>
              <a:rPr lang="en-GB" sz="1600" i="1" spc="-35" dirty="0">
                <a:latin typeface="Maiandra GD"/>
                <a:cs typeface="Calibri"/>
              </a:rPr>
              <a:t> </a:t>
            </a:r>
            <a:r>
              <a:rPr lang="en-GB" sz="1600" dirty="0">
                <a:latin typeface="Maiandra GD"/>
                <a:cs typeface="Calibri"/>
              </a:rPr>
              <a:t>that</a:t>
            </a:r>
            <a:r>
              <a:rPr lang="en-GB" sz="1600" spc="-35" dirty="0">
                <a:latin typeface="Maiandra GD"/>
                <a:cs typeface="Calibri"/>
              </a:rPr>
              <a:t> </a:t>
            </a:r>
            <a:r>
              <a:rPr lang="en-GB" sz="1600" dirty="0">
                <a:latin typeface="Maiandra GD"/>
                <a:cs typeface="Calibri"/>
              </a:rPr>
              <a:t>children</a:t>
            </a:r>
            <a:r>
              <a:rPr lang="en-GB" sz="1600" spc="-25" dirty="0">
                <a:latin typeface="Maiandra GD"/>
                <a:cs typeface="Calibri"/>
              </a:rPr>
              <a:t> </a:t>
            </a:r>
            <a:r>
              <a:rPr lang="en-GB" sz="1600" dirty="0">
                <a:latin typeface="Maiandra GD"/>
                <a:cs typeface="Calibri"/>
              </a:rPr>
              <a:t>will</a:t>
            </a:r>
            <a:r>
              <a:rPr lang="en-GB" sz="1600" spc="-20" dirty="0">
                <a:latin typeface="Maiandra GD"/>
                <a:cs typeface="Calibri"/>
              </a:rPr>
              <a:t> </a:t>
            </a:r>
            <a:r>
              <a:rPr lang="en-GB" sz="1600" dirty="0">
                <a:latin typeface="Maiandra GD"/>
                <a:cs typeface="Calibri"/>
              </a:rPr>
              <a:t>learn</a:t>
            </a:r>
            <a:r>
              <a:rPr lang="en-GB" sz="1600" spc="-25" dirty="0">
                <a:latin typeface="Maiandra GD"/>
                <a:cs typeface="Calibri"/>
              </a:rPr>
              <a:t> </a:t>
            </a:r>
            <a:r>
              <a:rPr lang="en-GB" sz="1600" spc="-10" dirty="0">
                <a:latin typeface="Maiandra GD"/>
                <a:cs typeface="Calibri"/>
              </a:rPr>
              <a:t>about, </a:t>
            </a:r>
            <a:r>
              <a:rPr lang="en-GB" sz="1600" dirty="0">
                <a:latin typeface="Maiandra GD"/>
                <a:cs typeface="Calibri"/>
              </a:rPr>
              <a:t>return</a:t>
            </a:r>
            <a:r>
              <a:rPr lang="en-GB" sz="1600" spc="-25" dirty="0">
                <a:latin typeface="Maiandra GD"/>
                <a:cs typeface="Calibri"/>
              </a:rPr>
              <a:t> </a:t>
            </a:r>
            <a:r>
              <a:rPr lang="en-GB" sz="1600" dirty="0">
                <a:latin typeface="Maiandra GD"/>
                <a:cs typeface="Calibri"/>
              </a:rPr>
              <a:t>to</a:t>
            </a:r>
            <a:r>
              <a:rPr lang="en-GB" sz="1600" spc="-25" dirty="0">
                <a:latin typeface="Maiandra GD"/>
                <a:cs typeface="Calibri"/>
              </a:rPr>
              <a:t> </a:t>
            </a:r>
            <a:r>
              <a:rPr lang="en-GB" sz="1600" dirty="0">
                <a:latin typeface="Maiandra GD"/>
                <a:cs typeface="Calibri"/>
              </a:rPr>
              <a:t>and</a:t>
            </a:r>
            <a:r>
              <a:rPr lang="en-GB" sz="1600" spc="-25" dirty="0">
                <a:latin typeface="Maiandra GD"/>
                <a:cs typeface="Calibri"/>
              </a:rPr>
              <a:t> </a:t>
            </a:r>
            <a:r>
              <a:rPr lang="en-GB" sz="1600" dirty="0">
                <a:latin typeface="Maiandra GD"/>
                <a:cs typeface="Calibri"/>
              </a:rPr>
              <a:t>revisit</a:t>
            </a:r>
            <a:r>
              <a:rPr lang="en-GB" sz="1600" spc="-35" dirty="0">
                <a:latin typeface="Maiandra GD"/>
                <a:cs typeface="Calibri"/>
              </a:rPr>
              <a:t> </a:t>
            </a:r>
            <a:r>
              <a:rPr lang="en-GB" sz="1600" dirty="0">
                <a:latin typeface="Maiandra GD"/>
                <a:cs typeface="Calibri"/>
              </a:rPr>
              <a:t>as they</a:t>
            </a:r>
            <a:r>
              <a:rPr lang="en-GB" sz="1600" spc="-35" dirty="0">
                <a:latin typeface="Maiandra GD"/>
                <a:cs typeface="Calibri"/>
              </a:rPr>
              <a:t> </a:t>
            </a:r>
            <a:r>
              <a:rPr lang="en-GB" sz="1600" dirty="0">
                <a:latin typeface="Maiandra GD"/>
                <a:cs typeface="Calibri"/>
              </a:rPr>
              <a:t>progress</a:t>
            </a:r>
            <a:r>
              <a:rPr lang="en-GB" sz="1600" spc="-30" dirty="0">
                <a:latin typeface="Maiandra GD"/>
                <a:cs typeface="Calibri"/>
              </a:rPr>
              <a:t> </a:t>
            </a:r>
            <a:r>
              <a:rPr lang="en-GB" sz="1600" dirty="0">
                <a:latin typeface="Maiandra GD"/>
                <a:cs typeface="Calibri"/>
              </a:rPr>
              <a:t>through</a:t>
            </a:r>
            <a:r>
              <a:rPr lang="en-GB" sz="1600" spc="-20" dirty="0">
                <a:latin typeface="Maiandra GD"/>
                <a:cs typeface="Calibri"/>
              </a:rPr>
              <a:t> our</a:t>
            </a:r>
            <a:r>
              <a:rPr lang="en-GB" sz="1600" spc="-35" dirty="0">
                <a:latin typeface="Maiandra GD"/>
                <a:cs typeface="Calibri"/>
              </a:rPr>
              <a:t> </a:t>
            </a:r>
            <a:r>
              <a:rPr lang="en-GB" sz="1600" dirty="0">
                <a:latin typeface="Maiandra GD"/>
                <a:cs typeface="Calibri"/>
              </a:rPr>
              <a:t>school.</a:t>
            </a:r>
            <a:r>
              <a:rPr lang="en-GB" sz="1600" spc="-25" dirty="0">
                <a:latin typeface="Maiandra GD"/>
                <a:cs typeface="Calibri"/>
              </a:rPr>
              <a:t> </a:t>
            </a:r>
            <a:r>
              <a:rPr lang="en-GB" sz="1600" dirty="0">
                <a:latin typeface="Maiandra GD"/>
                <a:cs typeface="Calibri"/>
              </a:rPr>
              <a:t>Our pupils</a:t>
            </a:r>
            <a:r>
              <a:rPr lang="en-GB" sz="1600" spc="-30" dirty="0">
                <a:latin typeface="Maiandra GD"/>
                <a:cs typeface="Calibri"/>
              </a:rPr>
              <a:t> </a:t>
            </a:r>
            <a:r>
              <a:rPr lang="en-GB" sz="1600" dirty="0">
                <a:latin typeface="Maiandra GD"/>
                <a:cs typeface="Calibri"/>
              </a:rPr>
              <a:t>will</a:t>
            </a:r>
            <a:r>
              <a:rPr lang="en-GB" sz="1600" spc="-20" dirty="0">
                <a:latin typeface="Maiandra GD"/>
                <a:cs typeface="Calibri"/>
              </a:rPr>
              <a:t> </a:t>
            </a:r>
            <a:r>
              <a:rPr lang="en-GB" sz="1600" dirty="0">
                <a:latin typeface="Maiandra GD"/>
                <a:cs typeface="Calibri"/>
              </a:rPr>
              <a:t>have</a:t>
            </a:r>
            <a:r>
              <a:rPr lang="en-GB" sz="1600" spc="-35" dirty="0">
                <a:latin typeface="Maiandra GD"/>
                <a:cs typeface="Calibri"/>
              </a:rPr>
              <a:t> </a:t>
            </a:r>
            <a:r>
              <a:rPr lang="en-GB" sz="1600" spc="-10" dirty="0">
                <a:latin typeface="Maiandra GD"/>
                <a:cs typeface="Calibri"/>
              </a:rPr>
              <a:t>opportunities</a:t>
            </a:r>
            <a:r>
              <a:rPr lang="en-GB" sz="1600" spc="-25" dirty="0">
                <a:latin typeface="Maiandra GD"/>
                <a:cs typeface="Calibri"/>
              </a:rPr>
              <a:t> </a:t>
            </a:r>
            <a:r>
              <a:rPr lang="en-GB" sz="1600" dirty="0">
                <a:latin typeface="Maiandra GD"/>
                <a:cs typeface="Calibri"/>
              </a:rPr>
              <a:t>to</a:t>
            </a:r>
            <a:r>
              <a:rPr lang="en-GB" sz="1600" spc="-25" dirty="0">
                <a:latin typeface="Maiandra GD"/>
                <a:cs typeface="Calibri"/>
              </a:rPr>
              <a:t> </a:t>
            </a:r>
            <a:r>
              <a:rPr lang="en-GB" sz="1600" dirty="0">
                <a:latin typeface="Maiandra GD"/>
                <a:cs typeface="Calibri"/>
              </a:rPr>
              <a:t>link</a:t>
            </a:r>
            <a:r>
              <a:rPr lang="en-GB" sz="1600" spc="-40" dirty="0">
                <a:latin typeface="Maiandra GD"/>
                <a:cs typeface="Calibri"/>
              </a:rPr>
              <a:t> </a:t>
            </a:r>
            <a:r>
              <a:rPr lang="en-GB" sz="1600" dirty="0">
                <a:latin typeface="Maiandra GD"/>
                <a:cs typeface="Calibri"/>
              </a:rPr>
              <a:t>new</a:t>
            </a:r>
            <a:r>
              <a:rPr lang="en-GB" sz="1600" spc="-30" dirty="0">
                <a:latin typeface="Maiandra GD"/>
                <a:cs typeface="Calibri"/>
              </a:rPr>
              <a:t> </a:t>
            </a:r>
            <a:r>
              <a:rPr lang="en-GB" sz="1600" dirty="0">
                <a:latin typeface="Maiandra GD"/>
                <a:cs typeface="Calibri"/>
              </a:rPr>
              <a:t>learning</a:t>
            </a:r>
            <a:r>
              <a:rPr lang="en-GB" sz="1600" spc="-35" dirty="0">
                <a:latin typeface="Maiandra GD"/>
                <a:cs typeface="Calibri"/>
              </a:rPr>
              <a:t> </a:t>
            </a:r>
            <a:r>
              <a:rPr lang="en-GB" sz="1600" dirty="0">
                <a:latin typeface="Maiandra GD"/>
                <a:cs typeface="Calibri"/>
              </a:rPr>
              <a:t>to</a:t>
            </a:r>
            <a:r>
              <a:rPr lang="en-GB" sz="1600" spc="15" dirty="0">
                <a:latin typeface="Maiandra GD"/>
                <a:cs typeface="Calibri"/>
              </a:rPr>
              <a:t> </a:t>
            </a:r>
            <a:r>
              <a:rPr lang="en-GB" sz="1600" dirty="0">
                <a:latin typeface="Maiandra GD"/>
                <a:cs typeface="Calibri"/>
              </a:rPr>
              <a:t>prior</a:t>
            </a:r>
            <a:r>
              <a:rPr lang="en-GB" sz="1600" spc="-25" dirty="0">
                <a:latin typeface="Maiandra GD"/>
                <a:cs typeface="Calibri"/>
              </a:rPr>
              <a:t> </a:t>
            </a:r>
            <a:r>
              <a:rPr lang="en-GB" sz="1600" spc="-10" dirty="0">
                <a:latin typeface="Maiandra GD"/>
                <a:cs typeface="Calibri"/>
              </a:rPr>
              <a:t>knowledge</a:t>
            </a:r>
            <a:r>
              <a:rPr lang="en-GB" sz="1600" spc="-35" dirty="0">
                <a:latin typeface="Maiandra GD"/>
                <a:cs typeface="Calibri"/>
              </a:rPr>
              <a:t> </a:t>
            </a:r>
            <a:r>
              <a:rPr lang="en-GB" sz="1600" dirty="0">
                <a:latin typeface="Maiandra GD"/>
                <a:cs typeface="Calibri"/>
              </a:rPr>
              <a:t>thus building a</a:t>
            </a:r>
            <a:r>
              <a:rPr lang="en-GB" sz="1600" spc="-30" dirty="0">
                <a:latin typeface="Maiandra GD"/>
                <a:cs typeface="Calibri"/>
              </a:rPr>
              <a:t> </a:t>
            </a:r>
            <a:r>
              <a:rPr lang="en-GB" sz="1600" dirty="0">
                <a:latin typeface="Maiandra GD"/>
                <a:cs typeface="Calibri"/>
              </a:rPr>
              <a:t>rich</a:t>
            </a:r>
            <a:r>
              <a:rPr lang="en-GB" sz="1600" spc="-20" dirty="0">
                <a:latin typeface="Maiandra GD"/>
                <a:cs typeface="Calibri"/>
              </a:rPr>
              <a:t> </a:t>
            </a:r>
            <a:r>
              <a:rPr lang="en-GB" sz="1600" dirty="0">
                <a:latin typeface="Maiandra GD"/>
                <a:cs typeface="Calibri"/>
              </a:rPr>
              <a:t>and</a:t>
            </a:r>
            <a:r>
              <a:rPr lang="en-GB" sz="1600" spc="-20" dirty="0">
                <a:latin typeface="Maiandra GD"/>
                <a:cs typeface="Calibri"/>
              </a:rPr>
              <a:t> </a:t>
            </a:r>
            <a:r>
              <a:rPr lang="en-GB" sz="1600" dirty="0">
                <a:latin typeface="Maiandra GD"/>
                <a:cs typeface="Calibri"/>
              </a:rPr>
              <a:t>deep</a:t>
            </a:r>
            <a:r>
              <a:rPr lang="en-GB" sz="1600" spc="-25" dirty="0">
                <a:latin typeface="Maiandra GD"/>
                <a:cs typeface="Calibri"/>
              </a:rPr>
              <a:t> </a:t>
            </a:r>
            <a:r>
              <a:rPr lang="en-GB" sz="1600" dirty="0">
                <a:latin typeface="Maiandra GD"/>
                <a:cs typeface="Calibri"/>
              </a:rPr>
              <a:t>knowledge</a:t>
            </a:r>
            <a:r>
              <a:rPr lang="en-GB" sz="1600" spc="-30" dirty="0">
                <a:latin typeface="Maiandra GD"/>
                <a:cs typeface="Calibri"/>
              </a:rPr>
              <a:t> </a:t>
            </a:r>
            <a:r>
              <a:rPr lang="en-GB" sz="1600" dirty="0">
                <a:latin typeface="Maiandra GD"/>
                <a:cs typeface="Calibri"/>
              </a:rPr>
              <a:t>of</a:t>
            </a:r>
            <a:r>
              <a:rPr lang="en-GB" sz="1600" spc="-20" dirty="0">
                <a:latin typeface="Maiandra GD"/>
                <a:cs typeface="Calibri"/>
              </a:rPr>
              <a:t> </a:t>
            </a:r>
            <a:r>
              <a:rPr lang="en-GB" sz="1600" dirty="0">
                <a:latin typeface="Maiandra GD"/>
                <a:cs typeface="Calibri"/>
              </a:rPr>
              <a:t>the</a:t>
            </a:r>
            <a:r>
              <a:rPr lang="en-GB" sz="1600" spc="-35" dirty="0">
                <a:latin typeface="Maiandra GD"/>
                <a:cs typeface="Calibri"/>
              </a:rPr>
              <a:t>se  ‘</a:t>
            </a:r>
            <a:r>
              <a:rPr lang="en-GB" sz="1600" i="1" dirty="0">
                <a:latin typeface="Maiandra GD"/>
                <a:cs typeface="Calibri"/>
              </a:rPr>
              <a:t>Golden Threads’</a:t>
            </a:r>
            <a:r>
              <a:rPr lang="en-GB" sz="1600" i="1" spc="-35" dirty="0">
                <a:latin typeface="Maiandra GD"/>
                <a:cs typeface="Calibri"/>
              </a:rPr>
              <a:t> </a:t>
            </a:r>
            <a:r>
              <a:rPr lang="en-GB" sz="1600" spc="-35" dirty="0">
                <a:latin typeface="Maiandra GD"/>
                <a:cs typeface="Calibri"/>
              </a:rPr>
              <a:t>with each encounter. (</a:t>
            </a:r>
            <a:r>
              <a:rPr lang="en-GB" sz="1600" i="1" spc="-35" dirty="0">
                <a:latin typeface="Maiandra GD"/>
                <a:cs typeface="Calibri"/>
              </a:rPr>
              <a:t>See RE long term plan with key concepts)</a:t>
            </a:r>
          </a:p>
          <a:p>
            <a:pPr marL="12700" marR="69215" algn="just">
              <a:lnSpc>
                <a:spcPct val="117000"/>
              </a:lnSpc>
              <a:spcBef>
                <a:spcPts val="1010"/>
              </a:spcBef>
            </a:pPr>
            <a:endParaRPr lang="en-GB" sz="1600" dirty="0">
              <a:latin typeface="Maiandra GD" panose="020E0502030308020204" pitchFamily="34" charset="0"/>
              <a:cs typeface="Calibri"/>
            </a:endParaRPr>
          </a:p>
          <a:p>
            <a:pPr marL="12700" algn="just">
              <a:lnSpc>
                <a:spcPct val="100000"/>
              </a:lnSpc>
            </a:pPr>
            <a:r>
              <a:rPr lang="en-GB" sz="2000" b="1" dirty="0">
                <a:solidFill>
                  <a:srgbClr val="002060"/>
                </a:solidFill>
                <a:latin typeface="Maiandra GD" panose="020E0502030308020204" pitchFamily="34" charset="0"/>
                <a:cs typeface="Calibri"/>
              </a:rPr>
              <a:t>Big Ideas</a:t>
            </a:r>
            <a:r>
              <a:rPr lang="en-GB" sz="2000" b="1" spc="-10" dirty="0">
                <a:solidFill>
                  <a:srgbClr val="002060"/>
                </a:solidFill>
                <a:latin typeface="Maiandra GD" panose="020E0502030308020204" pitchFamily="34" charset="0"/>
                <a:cs typeface="Calibri"/>
              </a:rPr>
              <a:t>:</a:t>
            </a:r>
            <a:endParaRPr lang="en-GB" sz="2000" dirty="0">
              <a:solidFill>
                <a:srgbClr val="002060"/>
              </a:solidFill>
              <a:latin typeface="Maiandra GD" panose="020E0502030308020204" pitchFamily="34" charset="0"/>
              <a:cs typeface="Calibri"/>
            </a:endParaRPr>
          </a:p>
          <a:p>
            <a:pPr marL="12700" marR="5080" algn="just">
              <a:lnSpc>
                <a:spcPct val="116799"/>
              </a:lnSpc>
            </a:pPr>
            <a:r>
              <a:rPr lang="en-GB" sz="1600" dirty="0">
                <a:latin typeface="Maiandra GD" panose="020E0502030308020204" pitchFamily="34" charset="0"/>
                <a:cs typeface="Calibri"/>
              </a:rPr>
              <a:t>These</a:t>
            </a:r>
            <a:r>
              <a:rPr lang="en-GB" sz="1600" spc="-40" dirty="0">
                <a:latin typeface="Maiandra GD" panose="020E0502030308020204" pitchFamily="34" charset="0"/>
                <a:cs typeface="Calibri"/>
              </a:rPr>
              <a:t> are the overarching </a:t>
            </a:r>
            <a:r>
              <a:rPr lang="en-GB" sz="1600" i="1" spc="-40" dirty="0">
                <a:latin typeface="Maiandra GD" panose="020E0502030308020204" pitchFamily="34" charset="0"/>
                <a:cs typeface="Calibri"/>
              </a:rPr>
              <a:t>‘Glascote’ </a:t>
            </a:r>
            <a:r>
              <a:rPr lang="en-GB" sz="1600" spc="-40" dirty="0">
                <a:latin typeface="Maiandra GD" panose="020E0502030308020204" pitchFamily="34" charset="0"/>
                <a:cs typeface="Calibri"/>
              </a:rPr>
              <a:t>concepts</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that</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pupils</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can</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use</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apply</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across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different</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curriculum</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subjects.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For</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example,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in</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all</a:t>
            </a:r>
            <a:r>
              <a:rPr lang="en-GB" sz="1600" spc="-25" dirty="0">
                <a:latin typeface="Maiandra GD" panose="020E0502030308020204" pitchFamily="34" charset="0"/>
                <a:cs typeface="Calibri"/>
              </a:rPr>
              <a:t> </a:t>
            </a:r>
            <a:r>
              <a:rPr lang="en-GB" sz="1600" spc="-10" dirty="0">
                <a:latin typeface="Maiandra GD" panose="020E0502030308020204" pitchFamily="34" charset="0"/>
                <a:cs typeface="Calibri"/>
              </a:rPr>
              <a:t>areas </a:t>
            </a:r>
            <a:r>
              <a:rPr lang="en-GB" sz="1600" dirty="0">
                <a:latin typeface="Maiandra GD" panose="020E0502030308020204" pitchFamily="34" charset="0"/>
                <a:cs typeface="Calibri"/>
              </a:rPr>
              <a:t>of</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the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curriculum,</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children</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will</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build</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an</a:t>
            </a:r>
            <a:r>
              <a:rPr lang="en-GB" sz="1600" spc="-35" dirty="0">
                <a:latin typeface="Maiandra GD" panose="020E0502030308020204" pitchFamily="34" charset="0"/>
                <a:cs typeface="Calibri"/>
              </a:rPr>
              <a:t> </a:t>
            </a:r>
            <a:r>
              <a:rPr lang="en-GB" sz="1600" spc="-10" dirty="0">
                <a:latin typeface="Maiandra GD" panose="020E0502030308020204" pitchFamily="34" charset="0"/>
                <a:cs typeface="Calibri"/>
              </a:rPr>
              <a:t>understanding</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of</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‘significance’;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learning</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about</a:t>
            </a:r>
            <a:r>
              <a:rPr lang="en-GB" sz="1600" spc="-30" dirty="0">
                <a:latin typeface="Maiandra GD" panose="020E0502030308020204" pitchFamily="34" charset="0"/>
                <a:cs typeface="Calibri"/>
              </a:rPr>
              <a:t> </a:t>
            </a:r>
            <a:r>
              <a:rPr lang="en-GB" sz="1600" spc="-10" dirty="0">
                <a:latin typeface="Maiandra GD" panose="020E0502030308020204" pitchFamily="34" charset="0"/>
                <a:cs typeface="Calibri"/>
              </a:rPr>
              <a:t>significant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authors,</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artists,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scientific</a:t>
            </a:r>
            <a:r>
              <a:rPr lang="en-GB" sz="1600" spc="-30" dirty="0">
                <a:latin typeface="Maiandra GD" panose="020E0502030308020204" pitchFamily="34" charset="0"/>
                <a:cs typeface="Calibri"/>
              </a:rPr>
              <a:t> </a:t>
            </a:r>
            <a:r>
              <a:rPr lang="en-GB" sz="1600" spc="-10" dirty="0">
                <a:latin typeface="Maiandra GD" panose="020E0502030308020204" pitchFamily="34" charset="0"/>
                <a:cs typeface="Calibri"/>
              </a:rPr>
              <a:t>discoveries, </a:t>
            </a:r>
            <a:r>
              <a:rPr lang="en-GB" sz="1600" dirty="0">
                <a:latin typeface="Maiandra GD" panose="020E0502030308020204" pitchFamily="34" charset="0"/>
                <a:cs typeface="Calibri"/>
              </a:rPr>
              <a:t>pieces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of</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music,</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figures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events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from</a:t>
            </a:r>
            <a:r>
              <a:rPr lang="en-GB" sz="1600" spc="-25" dirty="0">
                <a:latin typeface="Maiandra GD" panose="020E0502030308020204" pitchFamily="34" charset="0"/>
                <a:cs typeface="Calibri"/>
              </a:rPr>
              <a:t> different cultures, religions and </a:t>
            </a:r>
            <a:r>
              <a:rPr lang="en-GB" sz="1600" dirty="0">
                <a:latin typeface="Maiandra GD" panose="020E0502030308020204" pitchFamily="34" charset="0"/>
                <a:cs typeface="Calibri"/>
              </a:rPr>
              <a:t>history</a:t>
            </a:r>
            <a:r>
              <a:rPr lang="en-GB" sz="1600" spc="-25" dirty="0">
                <a:latin typeface="Maiandra GD" panose="020E0502030308020204" pitchFamily="34" charset="0"/>
                <a:cs typeface="Calibri"/>
              </a:rPr>
              <a:t>. </a:t>
            </a:r>
            <a:endParaRPr lang="en-GB" sz="1600" i="1" spc="-25" dirty="0">
              <a:latin typeface="Maiandra GD" panose="020E0502030308020204" pitchFamily="34" charset="0"/>
              <a:cs typeface="Calibri"/>
            </a:endParaRPr>
          </a:p>
          <a:p>
            <a:pPr marL="12700" marR="5080" algn="just">
              <a:lnSpc>
                <a:spcPct val="116799"/>
              </a:lnSpc>
            </a:pPr>
            <a:endParaRPr lang="en-GB" sz="1600" i="1" spc="-25" dirty="0">
              <a:latin typeface="Maiandra GD" panose="020E0502030308020204" pitchFamily="34" charset="0"/>
              <a:cs typeface="Calibri"/>
            </a:endParaRPr>
          </a:p>
          <a:p>
            <a:pPr marL="12700" marR="5080" algn="just">
              <a:lnSpc>
                <a:spcPct val="116799"/>
              </a:lnSpc>
            </a:pPr>
            <a:endParaRPr lang="en-GB" sz="1600" spc="-25" dirty="0">
              <a:latin typeface="Maiandra GD" panose="020E0502030308020204" pitchFamily="34" charset="0"/>
              <a:cs typeface="Calibri"/>
            </a:endParaRPr>
          </a:p>
          <a:p>
            <a:pPr marL="12700" marR="5080" algn="just">
              <a:lnSpc>
                <a:spcPct val="116799"/>
              </a:lnSpc>
              <a:spcBef>
                <a:spcPts val="1020"/>
              </a:spcBef>
            </a:pPr>
            <a:endParaRPr lang="en-GB" sz="1600" spc="-25" dirty="0">
              <a:latin typeface="Maiandra GD" panose="020E0502030308020204" pitchFamily="34" charset="0"/>
              <a:cs typeface="Calibri"/>
            </a:endParaRPr>
          </a:p>
          <a:p>
            <a:pPr marL="12700" marR="5080" algn="just">
              <a:lnSpc>
                <a:spcPct val="116799"/>
              </a:lnSpc>
              <a:spcBef>
                <a:spcPts val="1020"/>
              </a:spcBef>
            </a:pPr>
            <a:endParaRPr lang="en-GB" sz="1600" spc="-25" dirty="0">
              <a:latin typeface="Maiandra GD" panose="020E0502030308020204" pitchFamily="34" charset="0"/>
              <a:cs typeface="Calibri"/>
            </a:endParaRPr>
          </a:p>
          <a:p>
            <a:pPr marL="12700" algn="just">
              <a:lnSpc>
                <a:spcPct val="100000"/>
              </a:lnSpc>
            </a:pPr>
            <a:r>
              <a:rPr lang="en-GB" sz="2000" b="1" spc="-10" dirty="0">
                <a:solidFill>
                  <a:srgbClr val="002060"/>
                </a:solidFill>
                <a:latin typeface="Maiandra GD" panose="020E0502030308020204" pitchFamily="34" charset="0"/>
                <a:cs typeface="Calibri"/>
              </a:rPr>
              <a:t>Character Virtues:</a:t>
            </a:r>
            <a:endParaRPr lang="en-GB" sz="1600" b="1" spc="-10" dirty="0">
              <a:latin typeface="Maiandra GD" panose="020E0502030308020204" pitchFamily="34" charset="0"/>
              <a:cs typeface="Calibri"/>
            </a:endParaRPr>
          </a:p>
          <a:p>
            <a:pPr marL="12700" algn="just"/>
            <a:r>
              <a:rPr lang="en-GB" sz="1600" dirty="0">
                <a:latin typeface="Maiandra GD"/>
                <a:cs typeface="Calibri"/>
              </a:rPr>
              <a:t>These are the underpinning qualities and character traits stemming from </a:t>
            </a:r>
            <a:r>
              <a:rPr lang="en-GB" sz="1600" i="1" dirty="0">
                <a:latin typeface="Maiandra GD"/>
                <a:cs typeface="Calibri"/>
              </a:rPr>
              <a:t>‘Pride’</a:t>
            </a:r>
            <a:r>
              <a:rPr lang="en-GB" sz="1600" dirty="0">
                <a:latin typeface="Maiandra GD"/>
                <a:cs typeface="Calibri"/>
              </a:rPr>
              <a:t> that we desire all of our children, and staff, to demonstrate. </a:t>
            </a:r>
            <a:endParaRPr lang="en-GB" sz="1600" spc="-25" dirty="0">
              <a:latin typeface="Maiandra GD" panose="020E0502030308020204" pitchFamily="34" charset="0"/>
              <a:cs typeface="Calibri"/>
            </a:endParaRPr>
          </a:p>
        </p:txBody>
      </p:sp>
      <p:pic>
        <p:nvPicPr>
          <p:cNvPr id="12" name="Picture 11">
            <a:extLst>
              <a:ext uri="{FF2B5EF4-FFF2-40B4-BE49-F238E27FC236}">
                <a16:creationId xmlns:a16="http://schemas.microsoft.com/office/drawing/2014/main" id="{5AF44A2A-ADAA-1B30-895C-55321A1E665C}"/>
              </a:ext>
            </a:extLst>
          </p:cNvPr>
          <p:cNvPicPr>
            <a:picLocks noChangeAspect="1"/>
          </p:cNvPicPr>
          <p:nvPr/>
        </p:nvPicPr>
        <p:blipFill>
          <a:blip r:embed="rId2"/>
          <a:stretch>
            <a:fillRect/>
          </a:stretch>
        </p:blipFill>
        <p:spPr>
          <a:xfrm>
            <a:off x="3147455" y="3273738"/>
            <a:ext cx="5484505" cy="1208644"/>
          </a:xfrm>
          <a:prstGeom prst="rect">
            <a:avLst/>
          </a:prstGeom>
        </p:spPr>
      </p:pic>
      <p:pic>
        <p:nvPicPr>
          <p:cNvPr id="20" name="Picture 19">
            <a:extLst>
              <a:ext uri="{FF2B5EF4-FFF2-40B4-BE49-F238E27FC236}">
                <a16:creationId xmlns:a16="http://schemas.microsoft.com/office/drawing/2014/main" id="{68802C0A-F367-A57D-5963-94E7EF6A211A}"/>
              </a:ext>
            </a:extLst>
          </p:cNvPr>
          <p:cNvPicPr>
            <a:picLocks noChangeAspect="1"/>
          </p:cNvPicPr>
          <p:nvPr/>
        </p:nvPicPr>
        <p:blipFill>
          <a:blip r:embed="rId3"/>
          <a:stretch>
            <a:fillRect/>
          </a:stretch>
        </p:blipFill>
        <p:spPr>
          <a:xfrm>
            <a:off x="2489311" y="5434984"/>
            <a:ext cx="7018628" cy="1181202"/>
          </a:xfrm>
          <a:prstGeom prst="rect">
            <a:avLst/>
          </a:prstGeom>
        </p:spPr>
      </p:pic>
    </p:spTree>
    <p:extLst>
      <p:ext uri="{BB962C8B-B14F-4D97-AF65-F5344CB8AC3E}">
        <p14:creationId xmlns:p14="http://schemas.microsoft.com/office/powerpoint/2010/main" val="289392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33EDA0D-F54B-48BB-9910-7DB6A5FBA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3A73256-0EB9-4289-A040-E77C05B42F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2000" cy="2395820"/>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84FE2E0-0356-4DC9-A129-5C677E5BB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080500" y="6"/>
            <a:ext cx="311149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AF9516E-11D6-4EBA-B6FD-722514EE9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
            <a:ext cx="12192000" cy="2395815"/>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E68CD86-EBCA-4577-B9FD-960CCEE8C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26042" y="9496"/>
            <a:ext cx="11765956" cy="2376835"/>
          </a:xfrm>
          <a:prstGeom prst="rect">
            <a:avLst/>
          </a:prstGeom>
          <a:gradFill>
            <a:gsLst>
              <a:gs pos="0">
                <a:srgbClr val="000000">
                  <a:alpha val="8000"/>
                </a:srgbClr>
              </a:gs>
              <a:gs pos="76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D81ACE-B53D-573B-32E3-7194D3620F1B}"/>
              </a:ext>
            </a:extLst>
          </p:cNvPr>
          <p:cNvSpPr txBox="1"/>
          <p:nvPr/>
        </p:nvSpPr>
        <p:spPr>
          <a:xfrm>
            <a:off x="1371599" y="365125"/>
            <a:ext cx="9748522"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kern="1200" dirty="0">
                <a:solidFill>
                  <a:srgbClr val="FFFFFF"/>
                </a:solidFill>
                <a:latin typeface="Maiandra GD" panose="020E0502030308020204" pitchFamily="34" charset="0"/>
                <a:ea typeface="+mj-ea"/>
                <a:cs typeface="+mj-cs"/>
              </a:rPr>
              <a:t>  IMPLEMENTATION – Our approach  </a:t>
            </a:r>
          </a:p>
        </p:txBody>
      </p:sp>
      <p:sp>
        <p:nvSpPr>
          <p:cNvPr id="9" name="TextBox 8">
            <a:extLst>
              <a:ext uri="{FF2B5EF4-FFF2-40B4-BE49-F238E27FC236}">
                <a16:creationId xmlns:a16="http://schemas.microsoft.com/office/drawing/2014/main" id="{C14A7A13-8506-34BE-CBB1-87043210F1E4}"/>
              </a:ext>
            </a:extLst>
          </p:cNvPr>
          <p:cNvSpPr txBox="1"/>
          <p:nvPr/>
        </p:nvSpPr>
        <p:spPr>
          <a:xfrm>
            <a:off x="258893" y="4376040"/>
            <a:ext cx="11444749" cy="1727792"/>
          </a:xfrm>
          <a:prstGeom prst="rect">
            <a:avLst/>
          </a:prstGeom>
        </p:spPr>
        <p:txBody>
          <a:bodyPr vert="horz" lIns="91440" tIns="45720" rIns="91440" bIns="45720" rtlCol="0" anchor="ctr">
            <a:noAutofit/>
          </a:bodyPr>
          <a:lstStyle/>
          <a:p>
            <a:pPr marR="64135">
              <a:lnSpc>
                <a:spcPct val="90000"/>
              </a:lnSpc>
              <a:spcBef>
                <a:spcPts val="18"/>
              </a:spcBef>
            </a:pPr>
            <a:r>
              <a:rPr lang="en-US" sz="1600" b="1" spc="-23" dirty="0">
                <a:latin typeface="Maiandra GD"/>
              </a:rPr>
              <a:t>Religious Education </a:t>
            </a:r>
            <a:r>
              <a:rPr lang="en-US" sz="1600" spc="-23" dirty="0">
                <a:latin typeface="Maiandra GD"/>
              </a:rPr>
              <a:t>at </a:t>
            </a:r>
            <a:r>
              <a:rPr lang="en-US" sz="1600" spc="-23" dirty="0" err="1">
                <a:latin typeface="Maiandra GD"/>
              </a:rPr>
              <a:t>Glascote</a:t>
            </a:r>
            <a:r>
              <a:rPr lang="en-US" sz="1600" spc="-23" dirty="0">
                <a:latin typeface="Maiandra GD"/>
              </a:rPr>
              <a:t> Academy, is taught by following the scheme of work from Jigsaw. </a:t>
            </a:r>
            <a:r>
              <a:rPr lang="en-US" sz="1600" dirty="0">
                <a:latin typeface="Maiandra GD"/>
              </a:rPr>
              <a:t>We chose Jigsaw for our pupils as we believe that it supports our aim to build citizens of the world, our intrinsic values, virtues and ‘Big Ideas’.  Furthermore, it fulfills the requirements of the Staffordshire Agreed Syllabus. </a:t>
            </a:r>
            <a:endParaRPr lang="en-US" dirty="0">
              <a:latin typeface="Maiandra GD"/>
            </a:endParaRPr>
          </a:p>
          <a:p>
            <a:pPr marR="64135">
              <a:lnSpc>
                <a:spcPct val="90000"/>
              </a:lnSpc>
              <a:spcBef>
                <a:spcPts val="18"/>
              </a:spcBef>
            </a:pPr>
            <a:endParaRPr lang="en-US" sz="1600" spc="-23" dirty="0">
              <a:latin typeface="Maiandra GD" panose="020E0502030308020204" pitchFamily="34" charset="0"/>
            </a:endParaRPr>
          </a:p>
          <a:p>
            <a:pPr marR="64135" indent="-228600">
              <a:lnSpc>
                <a:spcPct val="90000"/>
              </a:lnSpc>
              <a:spcBef>
                <a:spcPts val="18"/>
              </a:spcBef>
              <a:buFont typeface="Arial" panose="020B0604020202020204" pitchFamily="34" charset="0"/>
              <a:buChar char="•"/>
            </a:pPr>
            <a:endParaRPr lang="en-US" sz="1600" i="1" spc="-23" dirty="0">
              <a:latin typeface="Maiandra GD" panose="020E0502030308020204" pitchFamily="34" charset="0"/>
            </a:endParaRPr>
          </a:p>
          <a:p>
            <a:pPr marR="64135">
              <a:lnSpc>
                <a:spcPct val="90000"/>
              </a:lnSpc>
              <a:spcBef>
                <a:spcPts val="18"/>
              </a:spcBef>
            </a:pPr>
            <a:r>
              <a:rPr lang="en-US" sz="1600" i="1" dirty="0">
                <a:solidFill>
                  <a:srgbClr val="212529"/>
                </a:solidFill>
                <a:latin typeface="Maiandra GD"/>
                <a:ea typeface="+mn-lt"/>
                <a:cs typeface="+mn-lt"/>
              </a:rPr>
              <a:t>"Jigsaw's Religious Education scheme of work aims to provide an innovative and comprehensive scheme of work for Religious Education (for ages 3-12) as RE is a vitally important component of children’s personal, social and spiritual development. Developing an understanding of their own and others’ worldviews underpins the growth of empathy and respect. Appreciating that we all see the world through the lens that has been formed by our experiences, upbringing, culture </a:t>
            </a:r>
            <a:r>
              <a:rPr lang="en-US" sz="1600" i="1" dirty="0" err="1">
                <a:solidFill>
                  <a:srgbClr val="212529"/>
                </a:solidFill>
                <a:latin typeface="Maiandra GD"/>
                <a:ea typeface="+mn-lt"/>
                <a:cs typeface="+mn-lt"/>
              </a:rPr>
              <a:t>etc</a:t>
            </a:r>
            <a:r>
              <a:rPr lang="en-US" sz="1600" i="1" dirty="0">
                <a:solidFill>
                  <a:srgbClr val="212529"/>
                </a:solidFill>
                <a:latin typeface="Maiandra GD"/>
                <a:ea typeface="+mn-lt"/>
                <a:cs typeface="+mn-lt"/>
              </a:rPr>
              <a:t> and that this influences our decision-making and our own way of seeing the world is so valuable." (Jigsaw Primary)</a:t>
            </a:r>
            <a:endParaRPr lang="en-US" sz="1600" i="1" dirty="0">
              <a:latin typeface="Maiandra GD"/>
            </a:endParaRPr>
          </a:p>
          <a:p>
            <a:pPr marR="64135">
              <a:lnSpc>
                <a:spcPct val="90000"/>
              </a:lnSpc>
              <a:spcBef>
                <a:spcPts val="18"/>
              </a:spcBef>
            </a:pPr>
            <a:endParaRPr lang="en-US" sz="1600" spc="-23" dirty="0">
              <a:latin typeface="Maiandra GD" panose="020E0502030308020204" pitchFamily="34" charset="0"/>
            </a:endParaRPr>
          </a:p>
        </p:txBody>
      </p:sp>
      <p:pic>
        <p:nvPicPr>
          <p:cNvPr id="5" name="Picture 4" descr="A logo with people around the earth&#10;&#10;Description automatically generated">
            <a:extLst>
              <a:ext uri="{FF2B5EF4-FFF2-40B4-BE49-F238E27FC236}">
                <a16:creationId xmlns:a16="http://schemas.microsoft.com/office/drawing/2014/main" id="{052BC902-6012-7584-43C0-1931041CE324}"/>
              </a:ext>
            </a:extLst>
          </p:cNvPr>
          <p:cNvPicPr>
            <a:picLocks noChangeAspect="1"/>
          </p:cNvPicPr>
          <p:nvPr/>
        </p:nvPicPr>
        <p:blipFill rotWithShape="1">
          <a:blip r:embed="rId2">
            <a:extLst>
              <a:ext uri="{28A0092B-C50C-407E-A947-70E740481C1C}">
                <a14:useLocalDpi xmlns:a14="http://schemas.microsoft.com/office/drawing/2010/main" val="0"/>
              </a:ext>
            </a:extLst>
          </a:blip>
          <a:srcRect l="19246" t="18371" r="19438" b="17136"/>
          <a:stretch/>
        </p:blipFill>
        <p:spPr>
          <a:xfrm>
            <a:off x="194469" y="1534695"/>
            <a:ext cx="1740309" cy="1830478"/>
          </a:xfrm>
          <a:prstGeom prst="flowChartConnector">
            <a:avLst/>
          </a:prstGeom>
        </p:spPr>
      </p:pic>
      <p:pic>
        <p:nvPicPr>
          <p:cNvPr id="7" name="Picture 6" descr="A logo with a light bulb and a cogwheel&#10;&#10;Description automatically generated">
            <a:extLst>
              <a:ext uri="{FF2B5EF4-FFF2-40B4-BE49-F238E27FC236}">
                <a16:creationId xmlns:a16="http://schemas.microsoft.com/office/drawing/2014/main" id="{44B55628-B27B-8B6B-A65F-F6A2FC808A44}"/>
              </a:ext>
            </a:extLst>
          </p:cNvPr>
          <p:cNvPicPr>
            <a:picLocks noChangeAspect="1"/>
          </p:cNvPicPr>
          <p:nvPr/>
        </p:nvPicPr>
        <p:blipFill rotWithShape="1">
          <a:blip r:embed="rId3">
            <a:extLst>
              <a:ext uri="{28A0092B-C50C-407E-A947-70E740481C1C}">
                <a14:useLocalDpi xmlns:a14="http://schemas.microsoft.com/office/drawing/2010/main" val="0"/>
              </a:ext>
            </a:extLst>
          </a:blip>
          <a:srcRect l="21770" t="22657" r="22342" b="18107"/>
          <a:stretch/>
        </p:blipFill>
        <p:spPr>
          <a:xfrm>
            <a:off x="2238743" y="1518263"/>
            <a:ext cx="1740309" cy="1844594"/>
          </a:xfrm>
          <a:prstGeom prst="flowChartConnector">
            <a:avLst/>
          </a:prstGeom>
        </p:spPr>
      </p:pic>
      <p:pic>
        <p:nvPicPr>
          <p:cNvPr id="10" name="Picture 9" descr="A blue circle with a person and gear&#10;&#10;Description automatically generated with medium confidence">
            <a:extLst>
              <a:ext uri="{FF2B5EF4-FFF2-40B4-BE49-F238E27FC236}">
                <a16:creationId xmlns:a16="http://schemas.microsoft.com/office/drawing/2014/main" id="{0C7915EE-F690-E74B-CBCC-3F6D8CCB8382}"/>
              </a:ext>
            </a:extLst>
          </p:cNvPr>
          <p:cNvPicPr>
            <a:picLocks noChangeAspect="1"/>
          </p:cNvPicPr>
          <p:nvPr/>
        </p:nvPicPr>
        <p:blipFill rotWithShape="1">
          <a:blip r:embed="rId4">
            <a:extLst>
              <a:ext uri="{28A0092B-C50C-407E-A947-70E740481C1C}">
                <a14:useLocalDpi xmlns:a14="http://schemas.microsoft.com/office/drawing/2010/main" val="0"/>
              </a:ext>
            </a:extLst>
          </a:blip>
          <a:srcRect l="16090" t="20955" r="16113" b="19809"/>
          <a:stretch/>
        </p:blipFill>
        <p:spPr>
          <a:xfrm>
            <a:off x="4283018" y="1523120"/>
            <a:ext cx="2026898" cy="1770985"/>
          </a:xfrm>
          <a:prstGeom prst="flowChartConnector">
            <a:avLst/>
          </a:prstGeom>
        </p:spPr>
      </p:pic>
      <p:pic>
        <p:nvPicPr>
          <p:cNvPr id="15" name="Picture 14" descr="A red circle with a blue and white handshake&#10;&#10;Description automatically generated">
            <a:extLst>
              <a:ext uri="{FF2B5EF4-FFF2-40B4-BE49-F238E27FC236}">
                <a16:creationId xmlns:a16="http://schemas.microsoft.com/office/drawing/2014/main" id="{470663F5-7A5D-3806-6E03-7C96EED085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61949" y="1361088"/>
            <a:ext cx="2116667" cy="2116667"/>
          </a:xfrm>
          <a:prstGeom prst="flowChartConnector">
            <a:avLst/>
          </a:prstGeom>
        </p:spPr>
      </p:pic>
      <p:pic>
        <p:nvPicPr>
          <p:cNvPr id="17" name="Picture 16" descr="A yellow circular sign with a person and a checklist&#10;&#10;Description automatically generated">
            <a:extLst>
              <a:ext uri="{FF2B5EF4-FFF2-40B4-BE49-F238E27FC236}">
                <a16:creationId xmlns:a16="http://schemas.microsoft.com/office/drawing/2014/main" id="{8529B110-09E5-4572-B43A-6D06611458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98611" y="1351600"/>
            <a:ext cx="2116667" cy="2116667"/>
          </a:xfrm>
          <a:prstGeom prst="flowChartConnector">
            <a:avLst/>
          </a:prstGeom>
        </p:spPr>
      </p:pic>
    </p:spTree>
    <p:extLst>
      <p:ext uri="{BB962C8B-B14F-4D97-AF65-F5344CB8AC3E}">
        <p14:creationId xmlns:p14="http://schemas.microsoft.com/office/powerpoint/2010/main" val="3119236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D81ACE-B53D-573B-32E3-7194D3620F1B}"/>
              </a:ext>
            </a:extLst>
          </p:cNvPr>
          <p:cNvSpPr txBox="1"/>
          <p:nvPr/>
        </p:nvSpPr>
        <p:spPr>
          <a:xfrm>
            <a:off x="234400" y="156348"/>
            <a:ext cx="8673625" cy="10946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kern="1200" dirty="0">
                <a:latin typeface="+mj-lt"/>
                <a:ea typeface="+mj-ea"/>
                <a:cs typeface="+mj-cs"/>
              </a:rPr>
              <a:t> </a:t>
            </a:r>
            <a:r>
              <a:rPr lang="en-US" sz="3600" kern="1200" dirty="0">
                <a:latin typeface="Maiandra GD" panose="020E0502030308020204" pitchFamily="34" charset="0"/>
                <a:ea typeface="+mj-ea"/>
                <a:cs typeface="+mj-cs"/>
              </a:rPr>
              <a:t>IMPLEMENTATION</a:t>
            </a:r>
            <a:r>
              <a:rPr lang="en-US" sz="3600" kern="1200" dirty="0">
                <a:latin typeface="+mj-lt"/>
                <a:ea typeface="+mj-ea"/>
                <a:cs typeface="+mj-cs"/>
              </a:rPr>
              <a:t> – Our approach  </a:t>
            </a:r>
          </a:p>
        </p:txBody>
      </p:sp>
      <p:sp>
        <p:nvSpPr>
          <p:cNvPr id="9" name="TextBox 8">
            <a:extLst>
              <a:ext uri="{FF2B5EF4-FFF2-40B4-BE49-F238E27FC236}">
                <a16:creationId xmlns:a16="http://schemas.microsoft.com/office/drawing/2014/main" id="{C14A7A13-8506-34BE-CBB1-87043210F1E4}"/>
              </a:ext>
            </a:extLst>
          </p:cNvPr>
          <p:cNvSpPr txBox="1"/>
          <p:nvPr/>
        </p:nvSpPr>
        <p:spPr>
          <a:xfrm>
            <a:off x="234400" y="1111568"/>
            <a:ext cx="7533083" cy="3047477"/>
          </a:xfrm>
          <a:prstGeom prst="rect">
            <a:avLst/>
          </a:prstGeom>
        </p:spPr>
        <p:txBody>
          <a:bodyPr vert="horz" lIns="91440" tIns="45720" rIns="91440" bIns="45720" rtlCol="0" anchor="t">
            <a:noAutofit/>
          </a:bodyPr>
          <a:lstStyle/>
          <a:p>
            <a:r>
              <a:rPr lang="en-US" sz="1600" dirty="0">
                <a:latin typeface="Maiandra GD"/>
              </a:rPr>
              <a:t>As a school we use Jigsaw RE, a comprehensive scheme of work, to ensure that we remain compliant with the recent updates that have been made to Staffordshire’s Locally Agreed Syllabus for RE.</a:t>
            </a:r>
            <a:endParaRPr lang="en-US" sz="1600" dirty="0">
              <a:solidFill>
                <a:srgbClr val="FFFFFF"/>
              </a:solidFill>
              <a:latin typeface="Maiandra GD"/>
            </a:endParaRPr>
          </a:p>
          <a:p>
            <a:endParaRPr lang="en-US" sz="1600" dirty="0">
              <a:solidFill>
                <a:srgbClr val="FFFFFF"/>
              </a:solidFill>
              <a:latin typeface="Maiandra GD"/>
            </a:endParaRPr>
          </a:p>
          <a:p>
            <a:r>
              <a:rPr lang="en-US" sz="1600" dirty="0">
                <a:latin typeface="Maiandra GD"/>
              </a:rPr>
              <a:t>The children will develop their understanding of RE and will be given opportunities to explore, discuss and challenge a range of values, attitudes, beliefs, rights and responsibilities. Through this, children will develop a range of skills and strategies that will aid them in becoming tolerant, informed and responsible citizens.</a:t>
            </a:r>
            <a:endParaRPr lang="en-US" sz="1600" dirty="0">
              <a:solidFill>
                <a:srgbClr val="FFFFFF"/>
              </a:solidFill>
              <a:latin typeface="Maiandra GD"/>
            </a:endParaRPr>
          </a:p>
          <a:p>
            <a:endParaRPr lang="en-US" sz="1600" dirty="0">
              <a:latin typeface="Maiandra GD"/>
            </a:endParaRPr>
          </a:p>
          <a:p>
            <a:r>
              <a:rPr lang="en-US" sz="1600" dirty="0">
                <a:latin typeface="Maiandra GD"/>
              </a:rPr>
              <a:t>Visitors and people from the community offer additional learning opportunities which complement our RE curriculum. For example, at the end of every term, the whole school visit the </a:t>
            </a:r>
            <a:r>
              <a:rPr lang="en-US" sz="1600" dirty="0" err="1">
                <a:latin typeface="Maiandra GD"/>
              </a:rPr>
              <a:t>neighbouring</a:t>
            </a:r>
            <a:r>
              <a:rPr lang="en-US" sz="1600" dirty="0">
                <a:latin typeface="Maiandra GD"/>
              </a:rPr>
              <a:t> Sacred Heart Church in which we receive a blessing and talk about the religious significance of the season (if applicable).</a:t>
            </a:r>
            <a:endParaRPr lang="en-US" sz="1600" dirty="0">
              <a:solidFill>
                <a:srgbClr val="FFFFFF"/>
              </a:solidFill>
              <a:latin typeface="Maiandra GD"/>
            </a:endParaRPr>
          </a:p>
          <a:p>
            <a:endParaRPr lang="en-US" sz="1600" dirty="0">
              <a:latin typeface="Maiandra GD"/>
            </a:endParaRPr>
          </a:p>
          <a:p>
            <a:pPr>
              <a:lnSpc>
                <a:spcPct val="90000"/>
              </a:lnSpc>
              <a:spcAft>
                <a:spcPts val="600"/>
              </a:spcAft>
            </a:pPr>
            <a:r>
              <a:rPr lang="en-US" sz="1600" dirty="0">
                <a:latin typeface="Maiandra GD"/>
              </a:rPr>
              <a:t>Staff at Glascote Academy create a positive attitude towards religious education learning and promote the expectation that all children can achieve highly through adaptive teaching.  Recall, repetition, modelling and practice are key facilitators used to support all children in their learning. Key vocabulary is an integral part of each unit of work, enabling children to have a greater understanding of important key concepts, ‘</a:t>
            </a:r>
            <a:r>
              <a:rPr lang="en-US" sz="1600" i="1" dirty="0">
                <a:latin typeface="Maiandra GD"/>
              </a:rPr>
              <a:t>Golden Threads’, </a:t>
            </a:r>
            <a:r>
              <a:rPr lang="en-US" sz="1600" dirty="0">
                <a:latin typeface="Maiandra GD"/>
              </a:rPr>
              <a:t>thus enabling them to communicate Religious information with confidence.</a:t>
            </a:r>
          </a:p>
        </p:txBody>
      </p:sp>
      <p:grpSp>
        <p:nvGrpSpPr>
          <p:cNvPr id="18" name="Group 17">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9" name="Freeform: Shape 18">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logo for a school&#10;&#10;Description automatically generated">
            <a:extLst>
              <a:ext uri="{FF2B5EF4-FFF2-40B4-BE49-F238E27FC236}">
                <a16:creationId xmlns:a16="http://schemas.microsoft.com/office/drawing/2014/main" id="{156EF280-2E63-87B7-F7A4-AD6015863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1613" y="1954194"/>
            <a:ext cx="3473540" cy="3495252"/>
          </a:xfrm>
          <a:prstGeom prst="rect">
            <a:avLst/>
          </a:prstGeom>
        </p:spPr>
      </p:pic>
    </p:spTree>
    <p:extLst>
      <p:ext uri="{BB962C8B-B14F-4D97-AF65-F5344CB8AC3E}">
        <p14:creationId xmlns:p14="http://schemas.microsoft.com/office/powerpoint/2010/main" val="1424648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0">
            <a:extLst>
              <a:ext uri="{FF2B5EF4-FFF2-40B4-BE49-F238E27FC236}">
                <a16:creationId xmlns:a16="http://schemas.microsoft.com/office/drawing/2014/main" id="{B1160AAC-E2BC-79B8-3170-1831A88CE08D}"/>
              </a:ext>
            </a:extLst>
          </p:cNvPr>
          <p:cNvGraphicFramePr>
            <a:graphicFrameLocks noGrp="1"/>
          </p:cNvGraphicFramePr>
          <p:nvPr>
            <p:extLst>
              <p:ext uri="{D42A27DB-BD31-4B8C-83A1-F6EECF244321}">
                <p14:modId xmlns:p14="http://schemas.microsoft.com/office/powerpoint/2010/main" val="2017485598"/>
              </p:ext>
            </p:extLst>
          </p:nvPr>
        </p:nvGraphicFramePr>
        <p:xfrm>
          <a:off x="709173" y="3122370"/>
          <a:ext cx="10810763" cy="3476373"/>
        </p:xfrm>
        <a:graphic>
          <a:graphicData uri="http://schemas.openxmlformats.org/drawingml/2006/table">
            <a:tbl>
              <a:tblPr firstRow="1" bandRow="1">
                <a:tableStyleId>{2D5ABB26-0587-4C30-8999-92F81FD0307C}</a:tableStyleId>
              </a:tblPr>
              <a:tblGrid>
                <a:gridCol w="10810763">
                  <a:extLst>
                    <a:ext uri="{9D8B030D-6E8A-4147-A177-3AD203B41FA5}">
                      <a16:colId xmlns:a16="http://schemas.microsoft.com/office/drawing/2014/main" val="20000"/>
                    </a:ext>
                  </a:extLst>
                </a:gridCol>
              </a:tblGrid>
              <a:tr h="302866">
                <a:tc>
                  <a:txBody>
                    <a:bodyPr/>
                    <a:lstStyle/>
                    <a:p>
                      <a:pPr marL="71755" algn="just">
                        <a:lnSpc>
                          <a:spcPct val="100000"/>
                        </a:lnSpc>
                        <a:spcBef>
                          <a:spcPts val="350"/>
                        </a:spcBef>
                      </a:pPr>
                      <a:endParaRPr lang="en-US" sz="1600" b="1" spc="-50" dirty="0">
                        <a:solidFill>
                          <a:srgbClr val="FFFFFF"/>
                        </a:solidFill>
                        <a:latin typeface="Maiandra GD"/>
                        <a:cs typeface="Trebuchet MS"/>
                      </a:endParaRPr>
                    </a:p>
                  </a:txBody>
                  <a:tcPr marL="0" marR="0" marT="33161"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solidFill>
                      <a:srgbClr val="002060"/>
                    </a:solidFill>
                  </a:tcPr>
                </a:tc>
                <a:extLst>
                  <a:ext uri="{0D108BD9-81ED-4DB2-BD59-A6C34878D82A}">
                    <a16:rowId xmlns:a16="http://schemas.microsoft.com/office/drawing/2014/main" val="10000"/>
                  </a:ext>
                </a:extLst>
              </a:tr>
              <a:tr h="3173507">
                <a:tc>
                  <a:txBody>
                    <a:bodyPr/>
                    <a:lstStyle/>
                    <a:p>
                      <a:pPr marL="142875" indent="0" algn="l">
                        <a:lnSpc>
                          <a:spcPct val="100000"/>
                        </a:lnSpc>
                        <a:spcBef>
                          <a:spcPts val="600"/>
                        </a:spcBef>
                        <a:buNone/>
                        <a:tabLst>
                          <a:tab pos="288290" algn="l"/>
                        </a:tabLst>
                      </a:pPr>
                      <a:r>
                        <a:rPr lang="en-US" sz="1800" b="1" dirty="0">
                          <a:latin typeface="Maiandra GD" panose="020E0502030308020204" pitchFamily="34" charset="0"/>
                        </a:rPr>
                        <a:t>Key stage 1:</a:t>
                      </a:r>
                    </a:p>
                    <a:p>
                      <a:pPr marL="142875" indent="0" algn="l">
                        <a:lnSpc>
                          <a:spcPct val="100000"/>
                        </a:lnSpc>
                        <a:spcBef>
                          <a:spcPts val="600"/>
                        </a:spcBef>
                        <a:buNone/>
                      </a:pPr>
                      <a:r>
                        <a:rPr lang="en-US" sz="1800" dirty="0">
                          <a:latin typeface="Maiandra GD"/>
                        </a:rPr>
                        <a:t>Pupils should develop knowledge about a range of Worldviews, including but not limited to Christianity, Islam and Judaism. They will explore and reflect on religious stories, learn about significant people/ events and ask questions about their relationship with God. They will find out about how important events in the religious calendar are celebrated in each Worldview.</a:t>
                      </a:r>
                    </a:p>
                    <a:p>
                      <a:pPr marL="142875" indent="0" algn="l">
                        <a:lnSpc>
                          <a:spcPct val="100000"/>
                        </a:lnSpc>
                        <a:spcBef>
                          <a:spcPts val="600"/>
                        </a:spcBef>
                        <a:buNone/>
                        <a:tabLst>
                          <a:tab pos="288290" algn="l"/>
                        </a:tabLst>
                      </a:pPr>
                      <a:r>
                        <a:rPr lang="en-US" sz="1800" b="1" dirty="0">
                          <a:latin typeface="Maiandra GD" panose="020E0502030308020204" pitchFamily="34" charset="0"/>
                        </a:rPr>
                        <a:t>Key stage 2:</a:t>
                      </a:r>
                    </a:p>
                    <a:p>
                      <a:pPr marL="142875" indent="0" algn="l">
                        <a:lnSpc>
                          <a:spcPct val="100000"/>
                        </a:lnSpc>
                        <a:spcBef>
                          <a:spcPts val="600"/>
                        </a:spcBef>
                        <a:buNone/>
                      </a:pPr>
                      <a:r>
                        <a:rPr lang="en-US" sz="1800" dirty="0">
                          <a:latin typeface="Maiandra GD"/>
                        </a:rPr>
                        <a:t>Pupils should expand their knowledge of Worldviews, exploring the origins of religious literature and assessing the similarities and differences between them. They will explore interpretations from stories in religious scripture and reflect on the impact it has on modern life. Pupils should explore the significance of previously learnt festivals and how these events bring people closer to God. </a:t>
                      </a:r>
                      <a:endParaRPr lang="en-US" dirty="0"/>
                    </a:p>
                  </a:txBody>
                  <a:tcPr marL="0" marR="0" marT="29844"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tcPr>
                </a:tc>
                <a:extLst>
                  <a:ext uri="{0D108BD9-81ED-4DB2-BD59-A6C34878D82A}">
                    <a16:rowId xmlns:a16="http://schemas.microsoft.com/office/drawing/2014/main" val="10001"/>
                  </a:ext>
                </a:extLst>
              </a:tr>
            </a:tbl>
          </a:graphicData>
        </a:graphic>
      </p:graphicFrame>
      <p:graphicFrame>
        <p:nvGraphicFramePr>
          <p:cNvPr id="3" name="object 10">
            <a:extLst>
              <a:ext uri="{FF2B5EF4-FFF2-40B4-BE49-F238E27FC236}">
                <a16:creationId xmlns:a16="http://schemas.microsoft.com/office/drawing/2014/main" id="{25B1D817-5F9D-196E-3693-95AE375E0F84}"/>
              </a:ext>
            </a:extLst>
          </p:cNvPr>
          <p:cNvGraphicFramePr>
            <a:graphicFrameLocks noGrp="1"/>
          </p:cNvGraphicFramePr>
          <p:nvPr>
            <p:extLst>
              <p:ext uri="{D42A27DB-BD31-4B8C-83A1-F6EECF244321}">
                <p14:modId xmlns:p14="http://schemas.microsoft.com/office/powerpoint/2010/main" val="582942152"/>
              </p:ext>
            </p:extLst>
          </p:nvPr>
        </p:nvGraphicFramePr>
        <p:xfrm>
          <a:off x="709173" y="348042"/>
          <a:ext cx="10773653" cy="2545759"/>
        </p:xfrm>
        <a:graphic>
          <a:graphicData uri="http://schemas.openxmlformats.org/drawingml/2006/table">
            <a:tbl>
              <a:tblPr firstRow="1" bandRow="1">
                <a:tableStyleId>{2D5ABB26-0587-4C30-8999-92F81FD0307C}</a:tableStyleId>
              </a:tblPr>
              <a:tblGrid>
                <a:gridCol w="10773653">
                  <a:extLst>
                    <a:ext uri="{9D8B030D-6E8A-4147-A177-3AD203B41FA5}">
                      <a16:colId xmlns:a16="http://schemas.microsoft.com/office/drawing/2014/main" val="20000"/>
                    </a:ext>
                  </a:extLst>
                </a:gridCol>
              </a:tblGrid>
              <a:tr h="321355">
                <a:tc>
                  <a:txBody>
                    <a:bodyPr/>
                    <a:lstStyle/>
                    <a:p>
                      <a:pPr marL="71755">
                        <a:lnSpc>
                          <a:spcPct val="100000"/>
                        </a:lnSpc>
                        <a:spcBef>
                          <a:spcPts val="350"/>
                        </a:spcBef>
                      </a:pPr>
                      <a:r>
                        <a:rPr lang="en-GB" sz="1600" b="1" spc="-50" dirty="0">
                          <a:solidFill>
                            <a:srgbClr val="FFFFFF"/>
                          </a:solidFill>
                          <a:latin typeface="Maiandra GD" panose="020E0502030308020204" pitchFamily="34" charset="0"/>
                          <a:cs typeface="Trebuchet MS"/>
                        </a:rPr>
                        <a:t>EYFS  Development Matters 2020: Understanding of the World</a:t>
                      </a:r>
                      <a:endParaRPr sz="1600" dirty="0">
                        <a:latin typeface="Maiandra GD" panose="020E0502030308020204" pitchFamily="34" charset="0"/>
                        <a:cs typeface="Trebuchet MS"/>
                      </a:endParaRPr>
                    </a:p>
                  </a:txBody>
                  <a:tcPr marL="0" marR="0" marT="33161"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solidFill>
                      <a:srgbClr val="002060"/>
                    </a:solidFill>
                  </a:tcPr>
                </a:tc>
                <a:extLst>
                  <a:ext uri="{0D108BD9-81ED-4DB2-BD59-A6C34878D82A}">
                    <a16:rowId xmlns:a16="http://schemas.microsoft.com/office/drawing/2014/main" val="10000"/>
                  </a:ext>
                </a:extLst>
              </a:tr>
              <a:tr h="2060362">
                <a:tc>
                  <a:txBody>
                    <a:bodyPr/>
                    <a:lstStyle/>
                    <a:p>
                      <a:pPr marL="0" indent="0" algn="l">
                        <a:lnSpc>
                          <a:spcPct val="100000"/>
                        </a:lnSpc>
                        <a:spcBef>
                          <a:spcPts val="0"/>
                        </a:spcBef>
                        <a:buNone/>
                        <a:tabLst>
                          <a:tab pos="288290" algn="l"/>
                        </a:tabLst>
                      </a:pPr>
                      <a:r>
                        <a:rPr lang="en-GB" sz="1600" dirty="0">
                          <a:latin typeface="Maiandra GD" panose="020E0502030308020204" pitchFamily="34" charset="0"/>
                        </a:rPr>
                        <a:t>Understanding the world involves guiding children to make sense of their physical world and their community.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t>
                      </a:r>
                    </a:p>
                    <a:p>
                      <a:pPr marL="0" indent="0" algn="l">
                        <a:lnSpc>
                          <a:spcPct val="100000"/>
                        </a:lnSpc>
                        <a:spcBef>
                          <a:spcPts val="0"/>
                        </a:spcBef>
                        <a:buNone/>
                        <a:tabLst>
                          <a:tab pos="288290" algn="l"/>
                        </a:tabLst>
                      </a:pPr>
                      <a:r>
                        <a:rPr lang="en-GB" sz="1600" dirty="0">
                          <a:latin typeface="Maiandra GD" panose="020E0502030308020204" pitchFamily="34" charset="0"/>
                        </a:rPr>
                        <a:t>Children in Reception will be learning to: </a:t>
                      </a:r>
                    </a:p>
                    <a:p>
                      <a:pPr marL="285750" indent="-285750" algn="l">
                        <a:lnSpc>
                          <a:spcPct val="100000"/>
                        </a:lnSpc>
                        <a:spcBef>
                          <a:spcPts val="0"/>
                        </a:spcBef>
                        <a:buFont typeface="Arial" panose="020B0604020202020204" pitchFamily="34" charset="0"/>
                        <a:buChar char="•"/>
                        <a:tabLst>
                          <a:tab pos="288290" algn="l"/>
                        </a:tabLst>
                      </a:pPr>
                      <a:r>
                        <a:rPr lang="en-GB" sz="1600" dirty="0">
                          <a:solidFill>
                            <a:schemeClr val="tx1"/>
                          </a:solidFill>
                          <a:latin typeface="Maiandra GD" panose="020E0502030308020204" pitchFamily="34" charset="0"/>
                          <a:cs typeface="Trebuchet MS"/>
                        </a:rPr>
                        <a:t>Talk about members of their immediate family and community</a:t>
                      </a:r>
                    </a:p>
                    <a:p>
                      <a:pPr marL="285750" indent="-285750" algn="l">
                        <a:lnSpc>
                          <a:spcPct val="100000"/>
                        </a:lnSpc>
                        <a:spcBef>
                          <a:spcPts val="0"/>
                        </a:spcBef>
                        <a:buFont typeface="Arial" panose="020B0604020202020204" pitchFamily="34" charset="0"/>
                        <a:buChar char="•"/>
                        <a:tabLst>
                          <a:tab pos="288290" algn="l"/>
                        </a:tabLst>
                      </a:pPr>
                      <a:r>
                        <a:rPr lang="en-GB" sz="1600" dirty="0">
                          <a:latin typeface="Maiandra GD" panose="020E0502030308020204" pitchFamily="34" charset="0"/>
                        </a:rPr>
                        <a:t>Understand that some places are special to members of their community</a:t>
                      </a:r>
                    </a:p>
                    <a:p>
                      <a:pPr marL="285750" indent="-285750" algn="l">
                        <a:lnSpc>
                          <a:spcPct val="100000"/>
                        </a:lnSpc>
                        <a:spcBef>
                          <a:spcPts val="0"/>
                        </a:spcBef>
                        <a:buFont typeface="Arial" panose="020B0604020202020204" pitchFamily="34" charset="0"/>
                        <a:buChar char="•"/>
                        <a:tabLst>
                          <a:tab pos="288290" algn="l"/>
                        </a:tabLst>
                      </a:pPr>
                      <a:r>
                        <a:rPr lang="en-GB" sz="1600" dirty="0">
                          <a:latin typeface="Maiandra GD" panose="020E0502030308020204" pitchFamily="34" charset="0"/>
                        </a:rPr>
                        <a:t>Recognise that people have different beliefs and celebrate special times in different ways</a:t>
                      </a:r>
                      <a:endParaRPr lang="en-GB" sz="1600" dirty="0">
                        <a:solidFill>
                          <a:schemeClr val="tx1"/>
                        </a:solidFill>
                        <a:latin typeface="Maiandra GD" panose="020E0502030308020204" pitchFamily="34" charset="0"/>
                        <a:cs typeface="Trebuchet MS"/>
                      </a:endParaRPr>
                    </a:p>
                  </a:txBody>
                  <a:tcPr marL="0" marR="0" marT="29844"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9512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14A7A13-8506-34BE-CBB1-87043210F1E4}"/>
              </a:ext>
            </a:extLst>
          </p:cNvPr>
          <p:cNvSpPr txBox="1"/>
          <p:nvPr/>
        </p:nvSpPr>
        <p:spPr>
          <a:xfrm>
            <a:off x="393346" y="1786334"/>
            <a:ext cx="5457116" cy="3353476"/>
          </a:xfrm>
          <a:prstGeom prst="rect">
            <a:avLst/>
          </a:prstGeom>
        </p:spPr>
        <p:txBody>
          <a:bodyPr vert="horz" lIns="91440" tIns="45720" rIns="91440" bIns="45720" rtlCol="0" anchor="t">
            <a:noAutofit/>
          </a:bodyPr>
          <a:lstStyle/>
          <a:p>
            <a:pPr>
              <a:lnSpc>
                <a:spcPct val="90000"/>
              </a:lnSpc>
              <a:defRPr/>
            </a:pPr>
            <a:r>
              <a:rPr lang="en-US" dirty="0">
                <a:latin typeface="Maiandra GD" panose="020E0502030308020204" pitchFamily="34" charset="0"/>
              </a:rPr>
              <a:t>At Glascote Academy, we are determined that teaching and learning in all subjects is driven by our curriculum intent.  Therefore, we monitor the impact of learning in each lesson through teacher observations, discussions, low-stake quizzes and work produced which is evidenced in children’s books, displays, and Curriculum Power Points.  </a:t>
            </a:r>
          </a:p>
          <a:p>
            <a:pPr marR="63340">
              <a:lnSpc>
                <a:spcPct val="90000"/>
              </a:lnSpc>
              <a:spcBef>
                <a:spcPts val="544"/>
              </a:spcBef>
              <a:spcAft>
                <a:spcPts val="544"/>
              </a:spcAft>
            </a:pPr>
            <a:endParaRPr lang="en-US" dirty="0">
              <a:latin typeface="Maiandra GD" panose="020E0502030308020204" pitchFamily="34" charset="0"/>
            </a:endParaRPr>
          </a:p>
          <a:p>
            <a:pPr marR="63340">
              <a:lnSpc>
                <a:spcPct val="90000"/>
              </a:lnSpc>
              <a:spcBef>
                <a:spcPts val="544"/>
              </a:spcBef>
              <a:spcAft>
                <a:spcPts val="544"/>
              </a:spcAft>
            </a:pPr>
            <a:r>
              <a:rPr lang="en-US" dirty="0">
                <a:latin typeface="Maiandra GD" panose="020E0502030308020204" pitchFamily="34" charset="0"/>
              </a:rPr>
              <a:t>Impact</a:t>
            </a:r>
            <a:r>
              <a:rPr lang="en-US" spc="32" dirty="0">
                <a:latin typeface="Maiandra GD" panose="020E0502030308020204" pitchFamily="34" charset="0"/>
              </a:rPr>
              <a:t> is also </a:t>
            </a:r>
            <a:r>
              <a:rPr lang="en-US" dirty="0">
                <a:latin typeface="Maiandra GD" panose="020E0502030308020204" pitchFamily="34" charset="0"/>
              </a:rPr>
              <a:t>measured</a:t>
            </a:r>
            <a:r>
              <a:rPr lang="en-US" spc="32" dirty="0">
                <a:latin typeface="Maiandra GD" panose="020E0502030308020204" pitchFamily="34" charset="0"/>
              </a:rPr>
              <a:t> at the end of a unit of work through:</a:t>
            </a:r>
          </a:p>
          <a:p>
            <a:pPr marL="285750" marR="63340" indent="-285750">
              <a:lnSpc>
                <a:spcPct val="90000"/>
              </a:lnSpc>
              <a:spcBef>
                <a:spcPts val="544"/>
              </a:spcBef>
              <a:spcAft>
                <a:spcPts val="544"/>
              </a:spcAft>
              <a:buFont typeface="Arial" panose="020B0604020202020204" pitchFamily="34" charset="0"/>
              <a:buChar char="•"/>
            </a:pPr>
            <a:r>
              <a:rPr lang="en-US" spc="32" dirty="0">
                <a:latin typeface="Maiandra GD" panose="020E0502030308020204" pitchFamily="34" charset="0"/>
              </a:rPr>
              <a:t>the use of subject specific Assessment One Notes</a:t>
            </a:r>
          </a:p>
          <a:p>
            <a:pPr marL="285750" marR="63340" indent="-285750">
              <a:lnSpc>
                <a:spcPct val="90000"/>
              </a:lnSpc>
              <a:spcBef>
                <a:spcPts val="544"/>
              </a:spcBef>
              <a:spcAft>
                <a:spcPts val="544"/>
              </a:spcAft>
              <a:buFont typeface="Arial" panose="020B0604020202020204" pitchFamily="34" charset="0"/>
              <a:buChar char="•"/>
            </a:pPr>
            <a:r>
              <a:rPr lang="en-US" dirty="0">
                <a:latin typeface="Maiandra GD" panose="020E0502030308020204" pitchFamily="34" charset="0"/>
              </a:rPr>
              <a:t>Internal and external picture building</a:t>
            </a:r>
          </a:p>
        </p:txBody>
      </p:sp>
      <p:grpSp>
        <p:nvGrpSpPr>
          <p:cNvPr id="18" name="Group 17">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9" name="Freeform: Shape 18">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F02463FF-918A-38B3-F6EB-3F94FFF79BCD}"/>
              </a:ext>
            </a:extLst>
          </p:cNvPr>
          <p:cNvSpPr txBox="1"/>
          <p:nvPr/>
        </p:nvSpPr>
        <p:spPr>
          <a:xfrm>
            <a:off x="331495" y="641551"/>
            <a:ext cx="5533781" cy="10946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kern="1200" dirty="0">
                <a:latin typeface="+mj-lt"/>
                <a:ea typeface="+mj-ea"/>
                <a:cs typeface="+mj-cs"/>
              </a:rPr>
              <a:t> IMPACT– Our approach  </a:t>
            </a:r>
          </a:p>
        </p:txBody>
      </p:sp>
      <p:pic>
        <p:nvPicPr>
          <p:cNvPr id="7" name="Picture 6">
            <a:extLst>
              <a:ext uri="{FF2B5EF4-FFF2-40B4-BE49-F238E27FC236}">
                <a16:creationId xmlns:a16="http://schemas.microsoft.com/office/drawing/2014/main" id="{9276F1C4-FB09-F7BC-DDD0-89F695133971}"/>
              </a:ext>
            </a:extLst>
          </p:cNvPr>
          <p:cNvPicPr>
            <a:picLocks noChangeAspect="1"/>
          </p:cNvPicPr>
          <p:nvPr/>
        </p:nvPicPr>
        <p:blipFill>
          <a:blip r:embed="rId2"/>
          <a:stretch>
            <a:fillRect/>
          </a:stretch>
        </p:blipFill>
        <p:spPr>
          <a:xfrm>
            <a:off x="7245375" y="2499503"/>
            <a:ext cx="4606839" cy="2721463"/>
          </a:xfrm>
          <a:prstGeom prst="rect">
            <a:avLst/>
          </a:prstGeom>
        </p:spPr>
      </p:pic>
    </p:spTree>
    <p:extLst>
      <p:ext uri="{BB962C8B-B14F-4D97-AF65-F5344CB8AC3E}">
        <p14:creationId xmlns:p14="http://schemas.microsoft.com/office/powerpoint/2010/main" val="36954790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27F78453FB494F9D45D0F11F8CAE44" ma:contentTypeVersion="18" ma:contentTypeDescription="Create a new document." ma:contentTypeScope="" ma:versionID="75b619b5abdcd6bf54f6d4393007418d">
  <xsd:schema xmlns:xsd="http://www.w3.org/2001/XMLSchema" xmlns:xs="http://www.w3.org/2001/XMLSchema" xmlns:p="http://schemas.microsoft.com/office/2006/metadata/properties" xmlns:ns2="054fb6f4-45d5-4f8f-9906-37fd3b19816c" xmlns:ns3="2593daae-bf53-40a4-a152-03dba42a1c98" targetNamespace="http://schemas.microsoft.com/office/2006/metadata/properties" ma:root="true" ma:fieldsID="31b6688917ee81f0a62cf012f7f16f9d" ns2:_="" ns3:_="">
    <xsd:import namespace="054fb6f4-45d5-4f8f-9906-37fd3b19816c"/>
    <xsd:import namespace="2593daae-bf53-40a4-a152-03dba42a1c9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4fb6f4-45d5-4f8f-9906-37fd3b1981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e895b9d-cc94-4414-96b2-f5f233899ced"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593daae-bf53-40a4-a152-03dba42a1c9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d9033bc-99b2-4a70-87d2-695598347a30}" ma:internalName="TaxCatchAll" ma:showField="CatchAllData" ma:web="2593daae-bf53-40a4-a152-03dba42a1c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54fb6f4-45d5-4f8f-9906-37fd3b19816c">
      <Terms xmlns="http://schemas.microsoft.com/office/infopath/2007/PartnerControls"/>
    </lcf76f155ced4ddcb4097134ff3c332f>
    <TaxCatchAll xmlns="2593daae-bf53-40a4-a152-03dba42a1c9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06E87E3-9F7A-4119-965C-A6F4E68B6B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54fb6f4-45d5-4f8f-9906-37fd3b19816c"/>
    <ds:schemaRef ds:uri="2593daae-bf53-40a4-a152-03dba42a1c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099807C-1513-4FBF-B442-1D5B59986E1C}">
  <ds:schemaRefs>
    <ds:schemaRef ds:uri="2593daae-bf53-40a4-a152-03dba42a1c98"/>
    <ds:schemaRef ds:uri="http://schemas.microsoft.com/office/2006/documentManagement/types"/>
    <ds:schemaRef ds:uri="http://schemas.microsoft.com/office/infopath/2007/PartnerControls"/>
    <ds:schemaRef ds:uri="http://purl.org/dc/terms/"/>
    <ds:schemaRef ds:uri="http://purl.org/dc/elements/1.1/"/>
    <ds:schemaRef ds:uri="http://schemas.microsoft.com/office/2006/metadata/properties"/>
    <ds:schemaRef ds:uri="http://purl.org/dc/dcmitype/"/>
    <ds:schemaRef ds:uri="http://schemas.openxmlformats.org/package/2006/metadata/core-properties"/>
    <ds:schemaRef ds:uri="054fb6f4-45d5-4f8f-9906-37fd3b19816c"/>
    <ds:schemaRef ds:uri="http://www.w3.org/XML/1998/namespace"/>
  </ds:schemaRefs>
</ds:datastoreItem>
</file>

<file path=customXml/itemProps3.xml><?xml version="1.0" encoding="utf-8"?>
<ds:datastoreItem xmlns:ds="http://schemas.openxmlformats.org/officeDocument/2006/customXml" ds:itemID="{00D32EE3-F155-43AE-9B8B-8D820D59C9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146</TotalTime>
  <Words>1068</Words>
  <Application>Microsoft Office PowerPoint</Application>
  <PresentationFormat>Widescreen</PresentationFormat>
  <Paragraphs>52</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Maiandra GD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Powell - Headteacher</dc:creator>
  <cp:lastModifiedBy>Michelle Powell - Headteacher</cp:lastModifiedBy>
  <cp:revision>173</cp:revision>
  <dcterms:created xsi:type="dcterms:W3CDTF">2024-05-30T11:57:57Z</dcterms:created>
  <dcterms:modified xsi:type="dcterms:W3CDTF">2024-07-14T16:33:24Z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0x0101008D27F78453FB494F9D45D0F11F8CAE44</vt:lpwstr>
  </property>
  <property fmtid="{D5CDD505-2E9C-101B-9397-08002B2CF9AE}" pid="3" name="MediaServiceImageTags">
    <vt:lpwstr/>
  </property>
</Properties>
</file>